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
  </p:notesMasterIdLst>
  <p:sldIdLst>
    <p:sldId id="256" r:id="rId2"/>
  </p:sldIdLst>
  <p:sldSz cx="21374100" cy="30276800"/>
  <p:notesSz cx="6858000" cy="9144000"/>
  <p:embeddedFontLst>
    <p:embeddedFont>
      <p:font typeface="Bookmania" panose="020B0604020202020204" charset="0"/>
      <p:regular r:id="rId4"/>
    </p:embeddedFont>
    <p:embeddedFont>
      <p:font typeface="Bookmania Bold" panose="020B0604020202020204" charset="0"/>
      <p:regular r:id="rId5"/>
    </p:embeddedFont>
    <p:embeddedFont>
      <p:font typeface="Playfair Display Italics" panose="020B0604020202020204" charset="0"/>
      <p:regular r:id="rId6"/>
    </p:embeddedFont>
    <p:embeddedFont>
      <p:font typeface="Times New Roman Bold" panose="02020803070505020304" pitchFamily="18" charset="0"/>
      <p:regular r:id="rId7"/>
      <p:bold r:id="rId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4520" autoAdjust="0"/>
  </p:normalViewPr>
  <p:slideViewPr>
    <p:cSldViewPr>
      <p:cViewPr>
        <p:scale>
          <a:sx n="37" d="100"/>
          <a:sy n="37" d="100"/>
        </p:scale>
        <p:origin x="730" y="3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heme" Target="theme/theme1.xml"/><Relationship Id="rId5" Type="http://schemas.openxmlformats.org/officeDocument/2006/relationships/font" Target="fonts/font2.fntdata"/><Relationship Id="rId10"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21.07.2025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3665538" y="512763"/>
            <a:ext cx="181292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jpg"/><Relationship Id="rId5" Type="http://schemas.openxmlformats.org/officeDocument/2006/relationships/image" Target="../media/image3.pn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jp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6390" y="66625"/>
            <a:ext cx="21393315" cy="2979755"/>
            <a:chOff x="0" y="0"/>
            <a:chExt cx="28524420" cy="3973007"/>
          </a:xfrm>
        </p:grpSpPr>
        <p:sp>
          <p:nvSpPr>
            <p:cNvPr id="6" name="Freeform 6"/>
            <p:cNvSpPr/>
            <p:nvPr/>
          </p:nvSpPr>
          <p:spPr>
            <a:xfrm>
              <a:off x="9128" y="10525"/>
              <a:ext cx="28506189" cy="3952024"/>
            </a:xfrm>
            <a:custGeom>
              <a:avLst/>
              <a:gdLst/>
              <a:ahLst/>
              <a:cxnLst/>
              <a:rect l="l" t="t" r="r" b="b"/>
              <a:pathLst>
                <a:path w="28506189" h="3952024">
                  <a:moveTo>
                    <a:pt x="0" y="0"/>
                  </a:moveTo>
                  <a:lnTo>
                    <a:pt x="28506189" y="0"/>
                  </a:lnTo>
                  <a:lnTo>
                    <a:pt x="28506189" y="3952025"/>
                  </a:lnTo>
                  <a:lnTo>
                    <a:pt x="0" y="3952025"/>
                  </a:lnTo>
                  <a:close/>
                </a:path>
              </a:pathLst>
            </a:custGeom>
            <a:gradFill rotWithShape="1">
              <a:gsLst>
                <a:gs pos="0">
                  <a:srgbClr val="0097B2">
                    <a:alpha val="100000"/>
                  </a:srgbClr>
                </a:gs>
                <a:gs pos="100000">
                  <a:srgbClr val="7ED957">
                    <a:alpha val="100000"/>
                  </a:srgbClr>
                </a:gs>
              </a:gsLst>
              <a:lin ang="0"/>
            </a:gradFill>
          </p:spPr>
          <p:txBody>
            <a:bodyPr/>
            <a:lstStyle/>
            <a:p>
              <a:endParaRPr lang="en-IN"/>
            </a:p>
          </p:txBody>
        </p:sp>
        <p:sp>
          <p:nvSpPr>
            <p:cNvPr id="7" name="Freeform 7"/>
            <p:cNvSpPr/>
            <p:nvPr/>
          </p:nvSpPr>
          <p:spPr>
            <a:xfrm>
              <a:off x="0" y="0"/>
              <a:ext cx="28524442" cy="3973065"/>
            </a:xfrm>
            <a:custGeom>
              <a:avLst/>
              <a:gdLst/>
              <a:ahLst/>
              <a:cxnLst/>
              <a:rect l="l" t="t" r="r" b="b"/>
              <a:pathLst>
                <a:path w="28524442" h="3973065">
                  <a:moveTo>
                    <a:pt x="9128" y="0"/>
                  </a:moveTo>
                  <a:lnTo>
                    <a:pt x="28515317" y="0"/>
                  </a:lnTo>
                  <a:cubicBezTo>
                    <a:pt x="28520327" y="0"/>
                    <a:pt x="28524442" y="4744"/>
                    <a:pt x="28524442" y="10525"/>
                  </a:cubicBezTo>
                  <a:lnTo>
                    <a:pt x="28524442" y="3962550"/>
                  </a:lnTo>
                  <a:cubicBezTo>
                    <a:pt x="28524442" y="3968331"/>
                    <a:pt x="28520327" y="3973065"/>
                    <a:pt x="28515317" y="3973065"/>
                  </a:cubicBezTo>
                  <a:lnTo>
                    <a:pt x="9128" y="3973065"/>
                  </a:lnTo>
                  <a:cubicBezTo>
                    <a:pt x="4114" y="3973065"/>
                    <a:pt x="0" y="3968331"/>
                    <a:pt x="0" y="3962550"/>
                  </a:cubicBezTo>
                  <a:lnTo>
                    <a:pt x="0" y="10525"/>
                  </a:lnTo>
                  <a:cubicBezTo>
                    <a:pt x="0" y="4744"/>
                    <a:pt x="4114" y="0"/>
                    <a:pt x="9128" y="0"/>
                  </a:cubicBezTo>
                  <a:moveTo>
                    <a:pt x="9128" y="20902"/>
                  </a:moveTo>
                  <a:lnTo>
                    <a:pt x="9128" y="10525"/>
                  </a:lnTo>
                  <a:lnTo>
                    <a:pt x="18256" y="10525"/>
                  </a:lnTo>
                  <a:lnTo>
                    <a:pt x="18256" y="3962550"/>
                  </a:lnTo>
                  <a:lnTo>
                    <a:pt x="9128" y="3962550"/>
                  </a:lnTo>
                  <a:lnTo>
                    <a:pt x="9128" y="3952024"/>
                  </a:lnTo>
                  <a:lnTo>
                    <a:pt x="28515317" y="3952024"/>
                  </a:lnTo>
                  <a:lnTo>
                    <a:pt x="28515317" y="3962550"/>
                  </a:lnTo>
                  <a:lnTo>
                    <a:pt x="28506189" y="3962550"/>
                  </a:lnTo>
                  <a:lnTo>
                    <a:pt x="28506189" y="10525"/>
                  </a:lnTo>
                  <a:lnTo>
                    <a:pt x="28515317" y="10525"/>
                  </a:lnTo>
                  <a:lnTo>
                    <a:pt x="28515317" y="21051"/>
                  </a:lnTo>
                  <a:lnTo>
                    <a:pt x="9128" y="21051"/>
                  </a:lnTo>
                  <a:close/>
                </a:path>
              </a:pathLst>
            </a:custGeom>
            <a:solidFill>
              <a:srgbClr val="000000"/>
            </a:solidFill>
          </p:spPr>
          <p:txBody>
            <a:bodyPr/>
            <a:lstStyle/>
            <a:p>
              <a:endParaRPr lang="en-IN"/>
            </a:p>
          </p:txBody>
        </p:sp>
        <p:sp>
          <p:nvSpPr>
            <p:cNvPr id="8" name="TextBox 8"/>
            <p:cNvSpPr txBox="1"/>
            <p:nvPr/>
          </p:nvSpPr>
          <p:spPr>
            <a:xfrm>
              <a:off x="0" y="-9525"/>
              <a:ext cx="28524420" cy="3982532"/>
            </a:xfrm>
            <a:prstGeom prst="rect">
              <a:avLst/>
            </a:prstGeom>
          </p:spPr>
          <p:txBody>
            <a:bodyPr lIns="50800" tIns="50800" rIns="50800" bIns="50800" rtlCol="0" anchor="ctr"/>
            <a:lstStyle/>
            <a:p>
              <a:pPr algn="ctr">
                <a:lnSpc>
                  <a:spcPts val="4072"/>
                </a:lnSpc>
              </a:pPr>
              <a:endParaRPr/>
            </a:p>
            <a:p>
              <a:pPr algn="ctr">
                <a:lnSpc>
                  <a:spcPts val="4072"/>
                </a:lnSpc>
              </a:pPr>
              <a:endParaRPr/>
            </a:p>
          </p:txBody>
        </p:sp>
      </p:grpSp>
      <p:grpSp>
        <p:nvGrpSpPr>
          <p:cNvPr id="30" name="Group 30"/>
          <p:cNvGrpSpPr/>
          <p:nvPr/>
        </p:nvGrpSpPr>
        <p:grpSpPr>
          <a:xfrm>
            <a:off x="12878063" y="16587744"/>
            <a:ext cx="5962741" cy="796576"/>
            <a:chOff x="0" y="0"/>
            <a:chExt cx="755474" cy="100925"/>
          </a:xfrm>
        </p:grpSpPr>
        <p:sp>
          <p:nvSpPr>
            <p:cNvPr id="31" name="Freeform 31"/>
            <p:cNvSpPr/>
            <p:nvPr/>
          </p:nvSpPr>
          <p:spPr>
            <a:xfrm>
              <a:off x="0" y="0"/>
              <a:ext cx="755474" cy="100925"/>
            </a:xfrm>
            <a:custGeom>
              <a:avLst/>
              <a:gdLst/>
              <a:ahLst/>
              <a:cxnLst/>
              <a:rect l="l" t="t" r="r" b="b"/>
              <a:pathLst>
                <a:path w="755474" h="100925">
                  <a:moveTo>
                    <a:pt x="50463" y="0"/>
                  </a:moveTo>
                  <a:lnTo>
                    <a:pt x="705011" y="0"/>
                  </a:lnTo>
                  <a:cubicBezTo>
                    <a:pt x="732881" y="0"/>
                    <a:pt x="755474" y="22593"/>
                    <a:pt x="755474" y="50463"/>
                  </a:cubicBezTo>
                  <a:lnTo>
                    <a:pt x="755474" y="50463"/>
                  </a:lnTo>
                  <a:cubicBezTo>
                    <a:pt x="755474" y="78332"/>
                    <a:pt x="732881" y="100925"/>
                    <a:pt x="705011" y="100925"/>
                  </a:cubicBezTo>
                  <a:lnTo>
                    <a:pt x="50463" y="100925"/>
                  </a:lnTo>
                  <a:cubicBezTo>
                    <a:pt x="22593" y="100925"/>
                    <a:pt x="0" y="78332"/>
                    <a:pt x="0" y="50463"/>
                  </a:cubicBezTo>
                  <a:lnTo>
                    <a:pt x="0" y="50463"/>
                  </a:lnTo>
                  <a:cubicBezTo>
                    <a:pt x="0" y="22593"/>
                    <a:pt x="22593" y="0"/>
                    <a:pt x="50463" y="0"/>
                  </a:cubicBezTo>
                  <a:close/>
                </a:path>
              </a:pathLst>
            </a:custGeom>
            <a:gradFill rotWithShape="1">
              <a:gsLst>
                <a:gs pos="0">
                  <a:srgbClr val="0097B2">
                    <a:alpha val="100000"/>
                  </a:srgbClr>
                </a:gs>
                <a:gs pos="100000">
                  <a:srgbClr val="7ED957">
                    <a:alpha val="100000"/>
                  </a:srgbClr>
                </a:gs>
              </a:gsLst>
              <a:lin ang="0"/>
            </a:gradFill>
          </p:spPr>
          <p:txBody>
            <a:bodyPr/>
            <a:lstStyle/>
            <a:p>
              <a:endParaRPr lang="en-IN"/>
            </a:p>
          </p:txBody>
        </p:sp>
        <p:sp>
          <p:nvSpPr>
            <p:cNvPr id="32" name="TextBox 32"/>
            <p:cNvSpPr txBox="1"/>
            <p:nvPr/>
          </p:nvSpPr>
          <p:spPr>
            <a:xfrm>
              <a:off x="0" y="9525"/>
              <a:ext cx="755474" cy="91400"/>
            </a:xfrm>
            <a:prstGeom prst="rect">
              <a:avLst/>
            </a:prstGeom>
          </p:spPr>
          <p:txBody>
            <a:bodyPr lIns="50800" tIns="50800" rIns="50800" bIns="50800" rtlCol="0" anchor="ctr"/>
            <a:lstStyle/>
            <a:p>
              <a:pPr algn="ctr">
                <a:lnSpc>
                  <a:spcPts val="3444"/>
                </a:lnSpc>
              </a:pPr>
              <a:endParaRPr/>
            </a:p>
          </p:txBody>
        </p:sp>
      </p:grpSp>
      <p:sp>
        <p:nvSpPr>
          <p:cNvPr id="36" name="Freeform 36"/>
          <p:cNvSpPr/>
          <p:nvPr/>
        </p:nvSpPr>
        <p:spPr>
          <a:xfrm>
            <a:off x="115246" y="123199"/>
            <a:ext cx="3590311" cy="1624513"/>
          </a:xfrm>
          <a:custGeom>
            <a:avLst/>
            <a:gdLst/>
            <a:ahLst/>
            <a:cxnLst/>
            <a:rect l="l" t="t" r="r" b="b"/>
            <a:pathLst>
              <a:path w="3590311" h="1624513">
                <a:moveTo>
                  <a:pt x="0" y="0"/>
                </a:moveTo>
                <a:lnTo>
                  <a:pt x="3590311" y="0"/>
                </a:lnTo>
                <a:lnTo>
                  <a:pt x="3590311" y="1624513"/>
                </a:lnTo>
                <a:lnTo>
                  <a:pt x="0" y="1624513"/>
                </a:lnTo>
                <a:lnTo>
                  <a:pt x="0" y="0"/>
                </a:lnTo>
                <a:close/>
              </a:path>
            </a:pathLst>
          </a:custGeom>
          <a:blipFill>
            <a:blip r:embed="rId3"/>
            <a:stretch>
              <a:fillRect/>
            </a:stretch>
          </a:blipFill>
        </p:spPr>
        <p:txBody>
          <a:bodyPr/>
          <a:lstStyle/>
          <a:p>
            <a:endParaRPr lang="en-IN"/>
          </a:p>
        </p:txBody>
      </p:sp>
      <p:sp>
        <p:nvSpPr>
          <p:cNvPr id="37" name="TextBox 37"/>
          <p:cNvSpPr txBox="1"/>
          <p:nvPr/>
        </p:nvSpPr>
        <p:spPr>
          <a:xfrm>
            <a:off x="546874" y="17060706"/>
            <a:ext cx="9832719" cy="12192000"/>
          </a:xfrm>
          <a:prstGeom prst="rect">
            <a:avLst/>
          </a:prstGeom>
        </p:spPr>
        <p:txBody>
          <a:bodyPr lIns="0" tIns="0" rIns="0" bIns="0" rtlCol="0" anchor="t">
            <a:spAutoFit/>
          </a:bodyPr>
          <a:lstStyle/>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a:p>
            <a:pPr algn="just">
              <a:lnSpc>
                <a:spcPts val="3054"/>
              </a:lnSpc>
            </a:pPr>
            <a:endParaRPr lang="en-US" sz="2545" dirty="0">
              <a:solidFill>
                <a:srgbClr val="000000"/>
              </a:solidFill>
              <a:latin typeface="Bookmania"/>
              <a:ea typeface="Bookmania"/>
              <a:cs typeface="Bookmania"/>
              <a:sym typeface="Bookmania"/>
            </a:endParaRPr>
          </a:p>
        </p:txBody>
      </p:sp>
      <p:sp>
        <p:nvSpPr>
          <p:cNvPr id="39" name="Freeform 39"/>
          <p:cNvSpPr/>
          <p:nvPr/>
        </p:nvSpPr>
        <p:spPr>
          <a:xfrm>
            <a:off x="22740" y="27671234"/>
            <a:ext cx="21328620" cy="3200314"/>
          </a:xfrm>
          <a:custGeom>
            <a:avLst/>
            <a:gdLst/>
            <a:ahLst/>
            <a:cxnLst/>
            <a:rect l="l" t="t" r="r" b="b"/>
            <a:pathLst>
              <a:path w="30364498" h="11918065">
                <a:moveTo>
                  <a:pt x="0" y="0"/>
                </a:moveTo>
                <a:lnTo>
                  <a:pt x="30364498" y="0"/>
                </a:lnTo>
                <a:lnTo>
                  <a:pt x="30364498" y="11918065"/>
                </a:lnTo>
                <a:lnTo>
                  <a:pt x="0" y="11918065"/>
                </a:lnTo>
                <a:lnTo>
                  <a:pt x="0" y="0"/>
                </a:lnTo>
                <a:close/>
              </a:path>
            </a:pathLst>
          </a:custGeom>
          <a:blipFill>
            <a:blip r:embed="rId4"/>
            <a:stretch>
              <a:fillRect/>
            </a:stretch>
          </a:blipFill>
        </p:spPr>
        <p:txBody>
          <a:bodyPr/>
          <a:lstStyle/>
          <a:p>
            <a:endParaRPr lang="en-IN" dirty="0"/>
          </a:p>
        </p:txBody>
      </p:sp>
      <p:sp>
        <p:nvSpPr>
          <p:cNvPr id="40" name="Freeform 40"/>
          <p:cNvSpPr/>
          <p:nvPr/>
        </p:nvSpPr>
        <p:spPr>
          <a:xfrm>
            <a:off x="0" y="28422598"/>
            <a:ext cx="12022066" cy="1853402"/>
          </a:xfrm>
          <a:custGeom>
            <a:avLst/>
            <a:gdLst/>
            <a:ahLst/>
            <a:cxnLst/>
            <a:rect l="l" t="t" r="r" b="b"/>
            <a:pathLst>
              <a:path w="12022066" h="1853402">
                <a:moveTo>
                  <a:pt x="0" y="0"/>
                </a:moveTo>
                <a:lnTo>
                  <a:pt x="12022066" y="0"/>
                </a:lnTo>
                <a:lnTo>
                  <a:pt x="12022066" y="1853402"/>
                </a:lnTo>
                <a:lnTo>
                  <a:pt x="0" y="18534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1" name="Freeform 41"/>
          <p:cNvSpPr/>
          <p:nvPr/>
        </p:nvSpPr>
        <p:spPr>
          <a:xfrm>
            <a:off x="12022066" y="28422598"/>
            <a:ext cx="9371249" cy="1852774"/>
          </a:xfrm>
          <a:custGeom>
            <a:avLst/>
            <a:gdLst/>
            <a:ahLst/>
            <a:cxnLst/>
            <a:rect l="l" t="t" r="r" b="b"/>
            <a:pathLst>
              <a:path w="12017992" h="1852774">
                <a:moveTo>
                  <a:pt x="0" y="0"/>
                </a:moveTo>
                <a:lnTo>
                  <a:pt x="12017992" y="0"/>
                </a:lnTo>
                <a:lnTo>
                  <a:pt x="12017992" y="1852774"/>
                </a:lnTo>
                <a:lnTo>
                  <a:pt x="0" y="1852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3" name="TextBox 43"/>
          <p:cNvSpPr txBox="1"/>
          <p:nvPr/>
        </p:nvSpPr>
        <p:spPr>
          <a:xfrm>
            <a:off x="11284359" y="9056823"/>
            <a:ext cx="9488921" cy="4836132"/>
          </a:xfrm>
          <a:prstGeom prst="rect">
            <a:avLst/>
          </a:prstGeom>
        </p:spPr>
        <p:txBody>
          <a:bodyPr lIns="0" tIns="0" rIns="0" bIns="0" rtlCol="0" anchor="t">
            <a:spAutoFit/>
          </a:bodyPr>
          <a:lstStyle/>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a:p>
            <a:pPr algn="just">
              <a:lnSpc>
                <a:spcPts val="2947"/>
              </a:lnSpc>
            </a:pPr>
            <a:endParaRPr lang="en-US" sz="2456" dirty="0">
              <a:solidFill>
                <a:srgbClr val="000000"/>
              </a:solidFill>
              <a:latin typeface="Bookmania"/>
              <a:ea typeface="Bookmania"/>
              <a:cs typeface="Bookmania"/>
              <a:sym typeface="Bookmania"/>
            </a:endParaRPr>
          </a:p>
        </p:txBody>
      </p:sp>
      <p:sp>
        <p:nvSpPr>
          <p:cNvPr id="44" name="TextBox 44"/>
          <p:cNvSpPr txBox="1"/>
          <p:nvPr/>
        </p:nvSpPr>
        <p:spPr>
          <a:xfrm>
            <a:off x="18004099" y="86132"/>
            <a:ext cx="3121938" cy="428625"/>
          </a:xfrm>
          <a:prstGeom prst="rect">
            <a:avLst/>
          </a:prstGeom>
        </p:spPr>
        <p:txBody>
          <a:bodyPr lIns="0" tIns="0" rIns="0" bIns="0" rtlCol="0" anchor="t">
            <a:spAutoFit/>
          </a:bodyPr>
          <a:lstStyle/>
          <a:p>
            <a:pPr algn="l">
              <a:lnSpc>
                <a:spcPts val="3320"/>
              </a:lnSpc>
            </a:pPr>
            <a:r>
              <a:rPr lang="en-US" sz="2767" i="1">
                <a:solidFill>
                  <a:srgbClr val="422C75"/>
                </a:solidFill>
                <a:latin typeface="Playfair Display Italics"/>
                <a:ea typeface="Playfair Display Italics"/>
                <a:cs typeface="Playfair Display Italics"/>
                <a:sym typeface="Playfair Display Italics"/>
              </a:rPr>
              <a:t>Go, change the world</a:t>
            </a:r>
          </a:p>
        </p:txBody>
      </p:sp>
      <p:sp>
        <p:nvSpPr>
          <p:cNvPr id="46" name="TextBox 46"/>
          <p:cNvSpPr txBox="1"/>
          <p:nvPr/>
        </p:nvSpPr>
        <p:spPr>
          <a:xfrm>
            <a:off x="4543607" y="1239851"/>
            <a:ext cx="12286885" cy="946798"/>
          </a:xfrm>
          <a:prstGeom prst="rect">
            <a:avLst/>
          </a:prstGeom>
        </p:spPr>
        <p:txBody>
          <a:bodyPr wrap="square" lIns="0" tIns="0" rIns="0" bIns="0" rtlCol="0" anchor="t">
            <a:spAutoFit/>
          </a:bodyPr>
          <a:lstStyle/>
          <a:p>
            <a:pPr algn="ctr"/>
            <a:r>
              <a:rPr lang="en-IN" sz="3069" b="1" dirty="0">
                <a:solidFill>
                  <a:srgbClr val="C00000"/>
                </a:solidFill>
                <a:latin typeface="Bookmania Bold"/>
              </a:rPr>
              <a:t>Real Time Cashew Kernel Classification Using Deep Learning</a:t>
            </a:r>
            <a:endParaRPr lang="en-US" sz="3069" b="1" dirty="0">
              <a:solidFill>
                <a:srgbClr val="C00000"/>
              </a:solidFill>
              <a:latin typeface="Bookmania Bold"/>
              <a:ea typeface="Bookmania Bold"/>
              <a:cs typeface="Bookmania Bold"/>
              <a:sym typeface="Bookmania Bold"/>
            </a:endParaRPr>
          </a:p>
          <a:p>
            <a:pPr algn="l">
              <a:lnSpc>
                <a:spcPts val="3683"/>
              </a:lnSpc>
              <a:spcBef>
                <a:spcPct val="0"/>
              </a:spcBef>
            </a:pPr>
            <a:r>
              <a:rPr lang="en-US" sz="3069" b="1" dirty="0">
                <a:solidFill>
                  <a:srgbClr val="FFEA31"/>
                </a:solidFill>
                <a:latin typeface="Bookmania Bold"/>
                <a:ea typeface="Bookmania Bold"/>
                <a:cs typeface="Bookmania Bold"/>
                <a:sym typeface="Bookmania Bold"/>
              </a:rPr>
              <a:t> </a:t>
            </a:r>
          </a:p>
        </p:txBody>
      </p:sp>
      <p:sp>
        <p:nvSpPr>
          <p:cNvPr id="47" name="TextBox 47"/>
          <p:cNvSpPr txBox="1"/>
          <p:nvPr/>
        </p:nvSpPr>
        <p:spPr>
          <a:xfrm>
            <a:off x="6276415" y="299912"/>
            <a:ext cx="10430434" cy="500137"/>
          </a:xfrm>
          <a:prstGeom prst="rect">
            <a:avLst/>
          </a:prstGeom>
        </p:spPr>
        <p:txBody>
          <a:bodyPr wrap="square" lIns="0" tIns="0" rIns="0" bIns="0" rtlCol="0" anchor="t">
            <a:spAutoFit/>
          </a:bodyPr>
          <a:lstStyle/>
          <a:p>
            <a:pPr algn="ctr">
              <a:lnSpc>
                <a:spcPts val="3894"/>
              </a:lnSpc>
              <a:spcBef>
                <a:spcPct val="0"/>
              </a:spcBef>
            </a:pPr>
            <a:r>
              <a:rPr lang="en-US" sz="3245" b="1" dirty="0">
                <a:solidFill>
                  <a:srgbClr val="000000"/>
                </a:solidFill>
                <a:latin typeface="Bookmania Bold"/>
                <a:ea typeface="Bookmania Bold"/>
                <a:cs typeface="Bookmania Bold"/>
                <a:sym typeface="Bookmania Bold"/>
              </a:rPr>
              <a:t>VI SEMESTER INTER DISCIPLINARY PROJECT</a:t>
            </a:r>
          </a:p>
        </p:txBody>
      </p:sp>
      <p:sp>
        <p:nvSpPr>
          <p:cNvPr id="48" name="TextBox 48"/>
          <p:cNvSpPr txBox="1"/>
          <p:nvPr/>
        </p:nvSpPr>
        <p:spPr>
          <a:xfrm>
            <a:off x="4339952" y="1870232"/>
            <a:ext cx="12577778" cy="415948"/>
          </a:xfrm>
          <a:prstGeom prst="rect">
            <a:avLst/>
          </a:prstGeom>
        </p:spPr>
        <p:txBody>
          <a:bodyPr wrap="square" lIns="0" tIns="0" rIns="0" bIns="0" rtlCol="0" anchor="t">
            <a:spAutoFit/>
          </a:bodyPr>
          <a:lstStyle/>
          <a:p>
            <a:pPr algn="ctr">
              <a:lnSpc>
                <a:spcPts val="3683"/>
              </a:lnSpc>
              <a:spcBef>
                <a:spcPct val="0"/>
              </a:spcBef>
            </a:pPr>
            <a:r>
              <a:rPr lang="en-US" sz="2000" dirty="0">
                <a:latin typeface="Times New Roman" panose="02020603050405020304" pitchFamily="18" charset="0"/>
                <a:ea typeface="Bookmania"/>
                <a:cs typeface="Times New Roman" panose="02020603050405020304" pitchFamily="18" charset="0"/>
                <a:sym typeface="Bookmania"/>
              </a:rPr>
              <a:t>Ravikant | Sagar T Nayak | </a:t>
            </a:r>
            <a:r>
              <a:rPr lang="en-IN" sz="2000" dirty="0">
                <a:latin typeface="Times New Roman" panose="02020603050405020304" pitchFamily="18" charset="0"/>
                <a:cs typeface="Times New Roman" panose="02020603050405020304" pitchFamily="18" charset="0"/>
              </a:rPr>
              <a:t>Kiran H R</a:t>
            </a:r>
            <a:r>
              <a:rPr lang="en-US" sz="2000" dirty="0">
                <a:latin typeface="Times New Roman" panose="02020603050405020304" pitchFamily="18" charset="0"/>
                <a:ea typeface="Bookmania"/>
                <a:cs typeface="Times New Roman" panose="02020603050405020304" pitchFamily="18" charset="0"/>
                <a:sym typeface="Bookmania"/>
              </a:rPr>
              <a:t> | </a:t>
            </a:r>
            <a:r>
              <a:rPr lang="en-IN" sz="2000" dirty="0">
                <a:latin typeface="Times New Roman" panose="02020603050405020304" pitchFamily="18" charset="0"/>
                <a:cs typeface="Times New Roman" panose="02020603050405020304" pitchFamily="18" charset="0"/>
              </a:rPr>
              <a:t>Manoj Kumar B V</a:t>
            </a:r>
            <a:r>
              <a:rPr lang="en-US" sz="2000" dirty="0">
                <a:latin typeface="Times New Roman" panose="02020603050405020304" pitchFamily="18" charset="0"/>
                <a:ea typeface="Bookmania"/>
                <a:cs typeface="Times New Roman" panose="02020603050405020304" pitchFamily="18" charset="0"/>
                <a:sym typeface="Bookmania"/>
              </a:rPr>
              <a:t> | </a:t>
            </a:r>
            <a:r>
              <a:rPr lang="en-IN" sz="2000" dirty="0" err="1">
                <a:latin typeface="Times New Roman" panose="02020603050405020304" pitchFamily="18" charset="0"/>
                <a:cs typeface="Times New Roman" panose="02020603050405020304" pitchFamily="18" charset="0"/>
              </a:rPr>
              <a:t>Yogeesh</a:t>
            </a:r>
            <a:r>
              <a:rPr lang="en-IN" sz="2000" dirty="0">
                <a:latin typeface="Times New Roman" panose="02020603050405020304" pitchFamily="18" charset="0"/>
                <a:cs typeface="Times New Roman" panose="02020603050405020304" pitchFamily="18" charset="0"/>
              </a:rPr>
              <a:t> A S</a:t>
            </a:r>
            <a:endParaRPr lang="en-US" sz="2000" dirty="0">
              <a:latin typeface="Times New Roman" panose="02020603050405020304" pitchFamily="18" charset="0"/>
              <a:ea typeface="Bookmania"/>
              <a:cs typeface="Times New Roman" panose="02020603050405020304" pitchFamily="18" charset="0"/>
              <a:sym typeface="Bookmania"/>
            </a:endParaRPr>
          </a:p>
        </p:txBody>
      </p:sp>
      <p:sp>
        <p:nvSpPr>
          <p:cNvPr id="49" name="TextBox 49"/>
          <p:cNvSpPr txBox="1"/>
          <p:nvPr/>
        </p:nvSpPr>
        <p:spPr>
          <a:xfrm>
            <a:off x="6409668" y="2414462"/>
            <a:ext cx="7945447" cy="396262"/>
          </a:xfrm>
          <a:prstGeom prst="rect">
            <a:avLst/>
          </a:prstGeom>
        </p:spPr>
        <p:txBody>
          <a:bodyPr lIns="0" tIns="0" rIns="0" bIns="0" rtlCol="0" anchor="t">
            <a:spAutoFit/>
          </a:bodyPr>
          <a:lstStyle/>
          <a:p>
            <a:pPr algn="ctr">
              <a:lnSpc>
                <a:spcPts val="3444"/>
              </a:lnSpc>
              <a:spcBef>
                <a:spcPct val="0"/>
              </a:spcBef>
            </a:pPr>
            <a:r>
              <a:rPr lang="en-IN" sz="2000" dirty="0">
                <a:latin typeface="Times New Roman" panose="02020603050405020304" pitchFamily="18" charset="0"/>
                <a:cs typeface="Times New Roman" panose="02020603050405020304" pitchFamily="18" charset="0"/>
              </a:rPr>
              <a:t>1RV23EC408</a:t>
            </a:r>
            <a:r>
              <a:rPr lang="en-US" sz="2000" dirty="0">
                <a:solidFill>
                  <a:srgbClr val="000000"/>
                </a:solidFill>
                <a:latin typeface="Times New Roman" panose="02020603050405020304" pitchFamily="18" charset="0"/>
                <a:ea typeface="Bookmania"/>
                <a:cs typeface="Times New Roman" panose="02020603050405020304" pitchFamily="18" charset="0"/>
                <a:sym typeface="Bookmania"/>
              </a:rPr>
              <a:t> | </a:t>
            </a:r>
            <a:r>
              <a:rPr lang="en-IN" sz="2000" dirty="0">
                <a:latin typeface="Times New Roman" panose="02020603050405020304" pitchFamily="18" charset="0"/>
                <a:cs typeface="Times New Roman" panose="02020603050405020304" pitchFamily="18" charset="0"/>
              </a:rPr>
              <a:t>1RV23EC410</a:t>
            </a:r>
            <a:r>
              <a:rPr lang="en-US" sz="2000" dirty="0">
                <a:solidFill>
                  <a:srgbClr val="000000"/>
                </a:solidFill>
                <a:latin typeface="Times New Roman" panose="02020603050405020304" pitchFamily="18" charset="0"/>
                <a:ea typeface="Bookmania"/>
                <a:cs typeface="Times New Roman" panose="02020603050405020304" pitchFamily="18" charset="0"/>
                <a:sym typeface="Bookmania"/>
              </a:rPr>
              <a:t> | </a:t>
            </a:r>
            <a:r>
              <a:rPr lang="en-IN" sz="2000" dirty="0">
                <a:latin typeface="Times New Roman" panose="02020603050405020304" pitchFamily="18" charset="0"/>
                <a:cs typeface="Times New Roman" panose="02020603050405020304" pitchFamily="18" charset="0"/>
              </a:rPr>
              <a:t>1RV23CS405</a:t>
            </a:r>
            <a:r>
              <a:rPr lang="en-US" sz="2000" dirty="0">
                <a:solidFill>
                  <a:srgbClr val="000000"/>
                </a:solidFill>
                <a:latin typeface="Times New Roman" panose="02020603050405020304" pitchFamily="18" charset="0"/>
                <a:ea typeface="Bookmania"/>
                <a:cs typeface="Times New Roman" panose="02020603050405020304" pitchFamily="18" charset="0"/>
                <a:sym typeface="Bookmania"/>
              </a:rPr>
              <a:t> | </a:t>
            </a:r>
            <a:r>
              <a:rPr lang="en-IN" sz="2000" dirty="0">
                <a:latin typeface="Times New Roman" panose="02020603050405020304" pitchFamily="18" charset="0"/>
                <a:cs typeface="Times New Roman" panose="02020603050405020304" pitchFamily="18" charset="0"/>
              </a:rPr>
              <a:t>1RV23CS407</a:t>
            </a:r>
            <a:r>
              <a:rPr lang="en-US" sz="2000" dirty="0">
                <a:solidFill>
                  <a:srgbClr val="000000"/>
                </a:solidFill>
                <a:latin typeface="Times New Roman" panose="02020603050405020304" pitchFamily="18" charset="0"/>
                <a:ea typeface="Bookmania"/>
                <a:cs typeface="Times New Roman" panose="02020603050405020304" pitchFamily="18" charset="0"/>
                <a:sym typeface="Bookmania"/>
              </a:rPr>
              <a:t> | </a:t>
            </a:r>
            <a:r>
              <a:rPr lang="en-IN" sz="2000" dirty="0">
                <a:latin typeface="Times New Roman" panose="02020603050405020304" pitchFamily="18" charset="0"/>
                <a:cs typeface="Times New Roman" panose="02020603050405020304" pitchFamily="18" charset="0"/>
              </a:rPr>
              <a:t>1RV23BT404</a:t>
            </a:r>
            <a:r>
              <a:rPr lang="en-US" sz="2000" dirty="0">
                <a:solidFill>
                  <a:srgbClr val="000000"/>
                </a:solidFill>
                <a:latin typeface="Times New Roman" panose="02020603050405020304" pitchFamily="18" charset="0"/>
                <a:ea typeface="Bookmania"/>
                <a:cs typeface="Times New Roman" panose="02020603050405020304" pitchFamily="18" charset="0"/>
                <a:sym typeface="Bookmania"/>
              </a:rPr>
              <a:t> </a:t>
            </a:r>
          </a:p>
        </p:txBody>
      </p:sp>
      <p:grpSp>
        <p:nvGrpSpPr>
          <p:cNvPr id="94" name="Group 93">
            <a:extLst>
              <a:ext uri="{FF2B5EF4-FFF2-40B4-BE49-F238E27FC236}">
                <a16:creationId xmlns:a16="http://schemas.microsoft.com/office/drawing/2014/main" id="{4AAB2769-D55F-1072-8116-DBCA932F64CE}"/>
              </a:ext>
            </a:extLst>
          </p:cNvPr>
          <p:cNvGrpSpPr/>
          <p:nvPr/>
        </p:nvGrpSpPr>
        <p:grpSpPr>
          <a:xfrm>
            <a:off x="546874" y="8165432"/>
            <a:ext cx="9832719" cy="3823479"/>
            <a:chOff x="546874" y="8165432"/>
            <a:chExt cx="9832719" cy="3823479"/>
          </a:xfrm>
        </p:grpSpPr>
        <p:grpSp>
          <p:nvGrpSpPr>
            <p:cNvPr id="15" name="Group 15"/>
            <p:cNvGrpSpPr/>
            <p:nvPr/>
          </p:nvGrpSpPr>
          <p:grpSpPr>
            <a:xfrm>
              <a:off x="2313007" y="8165432"/>
              <a:ext cx="5962741" cy="796576"/>
              <a:chOff x="0" y="0"/>
              <a:chExt cx="755474" cy="100925"/>
            </a:xfrm>
          </p:grpSpPr>
          <p:sp>
            <p:nvSpPr>
              <p:cNvPr id="16" name="Freeform 16"/>
              <p:cNvSpPr/>
              <p:nvPr/>
            </p:nvSpPr>
            <p:spPr>
              <a:xfrm>
                <a:off x="0" y="0"/>
                <a:ext cx="755474" cy="100925"/>
              </a:xfrm>
              <a:custGeom>
                <a:avLst/>
                <a:gdLst/>
                <a:ahLst/>
                <a:cxnLst/>
                <a:rect l="l" t="t" r="r" b="b"/>
                <a:pathLst>
                  <a:path w="755474" h="100925">
                    <a:moveTo>
                      <a:pt x="50463" y="0"/>
                    </a:moveTo>
                    <a:lnTo>
                      <a:pt x="705011" y="0"/>
                    </a:lnTo>
                    <a:cubicBezTo>
                      <a:pt x="732881" y="0"/>
                      <a:pt x="755474" y="22593"/>
                      <a:pt x="755474" y="50463"/>
                    </a:cubicBezTo>
                    <a:lnTo>
                      <a:pt x="755474" y="50463"/>
                    </a:lnTo>
                    <a:cubicBezTo>
                      <a:pt x="755474" y="78332"/>
                      <a:pt x="732881" y="100925"/>
                      <a:pt x="705011" y="100925"/>
                    </a:cubicBezTo>
                    <a:lnTo>
                      <a:pt x="50463" y="100925"/>
                    </a:lnTo>
                    <a:cubicBezTo>
                      <a:pt x="22593" y="100925"/>
                      <a:pt x="0" y="78332"/>
                      <a:pt x="0" y="50463"/>
                    </a:cubicBezTo>
                    <a:lnTo>
                      <a:pt x="0" y="50463"/>
                    </a:lnTo>
                    <a:cubicBezTo>
                      <a:pt x="0" y="22593"/>
                      <a:pt x="22593" y="0"/>
                      <a:pt x="50463" y="0"/>
                    </a:cubicBezTo>
                    <a:close/>
                  </a:path>
                </a:pathLst>
              </a:custGeom>
              <a:gradFill rotWithShape="1">
                <a:gsLst>
                  <a:gs pos="0">
                    <a:srgbClr val="0097B2">
                      <a:alpha val="100000"/>
                    </a:srgbClr>
                  </a:gs>
                  <a:gs pos="100000">
                    <a:srgbClr val="7ED957">
                      <a:alpha val="100000"/>
                    </a:srgbClr>
                  </a:gs>
                </a:gsLst>
                <a:lin ang="0"/>
              </a:gradFill>
            </p:spPr>
            <p:txBody>
              <a:bodyPr/>
              <a:lstStyle/>
              <a:p>
                <a:endParaRPr lang="en-IN"/>
              </a:p>
            </p:txBody>
          </p:sp>
          <p:sp>
            <p:nvSpPr>
              <p:cNvPr id="17" name="TextBox 17"/>
              <p:cNvSpPr txBox="1"/>
              <p:nvPr/>
            </p:nvSpPr>
            <p:spPr>
              <a:xfrm>
                <a:off x="0" y="9525"/>
                <a:ext cx="755474" cy="91400"/>
              </a:xfrm>
              <a:prstGeom prst="rect">
                <a:avLst/>
              </a:prstGeom>
            </p:spPr>
            <p:txBody>
              <a:bodyPr lIns="50800" tIns="50800" rIns="50800" bIns="50800" rtlCol="0" anchor="ctr"/>
              <a:lstStyle/>
              <a:p>
                <a:pPr algn="ctr">
                  <a:lnSpc>
                    <a:spcPts val="3444"/>
                  </a:lnSpc>
                </a:pPr>
                <a:endParaRPr/>
              </a:p>
            </p:txBody>
          </p:sp>
        </p:grpSp>
        <p:sp>
          <p:nvSpPr>
            <p:cNvPr id="45" name="TextBox 45"/>
            <p:cNvSpPr txBox="1"/>
            <p:nvPr/>
          </p:nvSpPr>
          <p:spPr>
            <a:xfrm>
              <a:off x="546874" y="9026562"/>
              <a:ext cx="9832719" cy="2962349"/>
            </a:xfrm>
            <a:prstGeom prst="rect">
              <a:avLst/>
            </a:prstGeom>
          </p:spPr>
          <p:txBody>
            <a:bodyPr lIns="0" tIns="0" rIns="0" bIns="0" rtlCol="0" anchor="t">
              <a:spAutoFit/>
            </a:bodyPr>
            <a:lstStyle/>
            <a:p>
              <a:pPr algn="just"/>
              <a:r>
                <a:rPr lang="en-US" sz="2750" dirty="0">
                  <a:latin typeface="Times New Roman" panose="02020603050405020304" pitchFamily="18" charset="0"/>
                  <a:cs typeface="Times New Roman" panose="02020603050405020304" pitchFamily="18" charset="0"/>
                </a:rPr>
                <a:t>The commercial value of cashew kernels depends heavily on accurate grading based on size, shape, and surface quality. However, traditional grading methods are manual, labor-intensive, inconsistent, and prone to human error and fatigue. There is a need for an automated, objective, and real-time system that can reliably classify and sort cashew kernels using computer vision and deep learning techniques.</a:t>
              </a:r>
              <a:endParaRPr lang="en-US" sz="2750" dirty="0">
                <a:solidFill>
                  <a:srgbClr val="000000"/>
                </a:solidFill>
                <a:latin typeface="Times New Roman" panose="02020603050405020304" pitchFamily="18" charset="0"/>
                <a:ea typeface="Bookmania"/>
                <a:cs typeface="Times New Roman" panose="02020603050405020304" pitchFamily="18" charset="0"/>
                <a:sym typeface="Bookmania"/>
              </a:endParaRPr>
            </a:p>
          </p:txBody>
        </p:sp>
        <p:sp>
          <p:nvSpPr>
            <p:cNvPr id="51" name="TextBox 51"/>
            <p:cNvSpPr txBox="1"/>
            <p:nvPr/>
          </p:nvSpPr>
          <p:spPr>
            <a:xfrm>
              <a:off x="3808287" y="8395968"/>
              <a:ext cx="3266472" cy="397545"/>
            </a:xfrm>
            <a:prstGeom prst="rect">
              <a:avLst/>
            </a:prstGeom>
          </p:spPr>
          <p:txBody>
            <a:bodyPr wrap="square" lIns="0" tIns="0" rIns="0" bIns="0" rtlCol="0" anchor="t">
              <a:spAutoFit/>
            </a:bodyPr>
            <a:lstStyle/>
            <a:p>
              <a:pPr algn="ctr">
                <a:lnSpc>
                  <a:spcPts val="3054"/>
                </a:lnSpc>
                <a:spcBef>
                  <a:spcPct val="0"/>
                </a:spcBef>
              </a:pPr>
              <a:r>
                <a:rPr lang="en-US" sz="2545" b="1" dirty="0">
                  <a:solidFill>
                    <a:srgbClr val="000000"/>
                  </a:solidFill>
                  <a:latin typeface="Bookmania Bold"/>
                  <a:ea typeface="Bookmania Bold"/>
                  <a:cs typeface="Bookmania Bold"/>
                  <a:sym typeface="Bookmania Bold"/>
                </a:rPr>
                <a:t>Problem Statement</a:t>
              </a:r>
            </a:p>
          </p:txBody>
        </p:sp>
      </p:grpSp>
      <p:grpSp>
        <p:nvGrpSpPr>
          <p:cNvPr id="92" name="Group 91">
            <a:extLst>
              <a:ext uri="{FF2B5EF4-FFF2-40B4-BE49-F238E27FC236}">
                <a16:creationId xmlns:a16="http://schemas.microsoft.com/office/drawing/2014/main" id="{65BA75AF-1365-70BF-59ED-E434C40E6A7B}"/>
              </a:ext>
            </a:extLst>
          </p:cNvPr>
          <p:cNvGrpSpPr/>
          <p:nvPr/>
        </p:nvGrpSpPr>
        <p:grpSpPr>
          <a:xfrm>
            <a:off x="423286" y="11889480"/>
            <a:ext cx="9832719" cy="4195741"/>
            <a:chOff x="495780" y="11744636"/>
            <a:chExt cx="9832719" cy="4195741"/>
          </a:xfrm>
        </p:grpSpPr>
        <p:grpSp>
          <p:nvGrpSpPr>
            <p:cNvPr id="18" name="Group 18"/>
            <p:cNvGrpSpPr/>
            <p:nvPr/>
          </p:nvGrpSpPr>
          <p:grpSpPr>
            <a:xfrm>
              <a:off x="2334717" y="11744636"/>
              <a:ext cx="5962741" cy="796576"/>
              <a:chOff x="0" y="0"/>
              <a:chExt cx="755474" cy="100925"/>
            </a:xfrm>
          </p:grpSpPr>
          <p:sp>
            <p:nvSpPr>
              <p:cNvPr id="19" name="Freeform 19"/>
              <p:cNvSpPr/>
              <p:nvPr/>
            </p:nvSpPr>
            <p:spPr>
              <a:xfrm>
                <a:off x="0" y="0"/>
                <a:ext cx="755474" cy="100925"/>
              </a:xfrm>
              <a:custGeom>
                <a:avLst/>
                <a:gdLst/>
                <a:ahLst/>
                <a:cxnLst/>
                <a:rect l="l" t="t" r="r" b="b"/>
                <a:pathLst>
                  <a:path w="755474" h="100925">
                    <a:moveTo>
                      <a:pt x="50463" y="0"/>
                    </a:moveTo>
                    <a:lnTo>
                      <a:pt x="705011" y="0"/>
                    </a:lnTo>
                    <a:cubicBezTo>
                      <a:pt x="732881" y="0"/>
                      <a:pt x="755474" y="22593"/>
                      <a:pt x="755474" y="50463"/>
                    </a:cubicBezTo>
                    <a:lnTo>
                      <a:pt x="755474" y="50463"/>
                    </a:lnTo>
                    <a:cubicBezTo>
                      <a:pt x="755474" y="78332"/>
                      <a:pt x="732881" y="100925"/>
                      <a:pt x="705011" y="100925"/>
                    </a:cubicBezTo>
                    <a:lnTo>
                      <a:pt x="50463" y="100925"/>
                    </a:lnTo>
                    <a:cubicBezTo>
                      <a:pt x="22593" y="100925"/>
                      <a:pt x="0" y="78332"/>
                      <a:pt x="0" y="50463"/>
                    </a:cubicBezTo>
                    <a:lnTo>
                      <a:pt x="0" y="50463"/>
                    </a:lnTo>
                    <a:cubicBezTo>
                      <a:pt x="0" y="22593"/>
                      <a:pt x="22593" y="0"/>
                      <a:pt x="50463" y="0"/>
                    </a:cubicBezTo>
                    <a:close/>
                  </a:path>
                </a:pathLst>
              </a:custGeom>
              <a:gradFill rotWithShape="1">
                <a:gsLst>
                  <a:gs pos="0">
                    <a:srgbClr val="0097B2">
                      <a:alpha val="100000"/>
                    </a:srgbClr>
                  </a:gs>
                  <a:gs pos="100000">
                    <a:srgbClr val="7ED957">
                      <a:alpha val="100000"/>
                    </a:srgbClr>
                  </a:gs>
                </a:gsLst>
                <a:lin ang="0"/>
              </a:gradFill>
            </p:spPr>
            <p:txBody>
              <a:bodyPr/>
              <a:lstStyle/>
              <a:p>
                <a:endParaRPr lang="en-IN"/>
              </a:p>
            </p:txBody>
          </p:sp>
          <p:sp>
            <p:nvSpPr>
              <p:cNvPr id="20" name="TextBox 20"/>
              <p:cNvSpPr txBox="1"/>
              <p:nvPr/>
            </p:nvSpPr>
            <p:spPr>
              <a:xfrm>
                <a:off x="0" y="9525"/>
                <a:ext cx="755474" cy="91400"/>
              </a:xfrm>
              <a:prstGeom prst="rect">
                <a:avLst/>
              </a:prstGeom>
            </p:spPr>
            <p:txBody>
              <a:bodyPr lIns="50800" tIns="50800" rIns="50800" bIns="50800" rtlCol="0" anchor="ctr"/>
              <a:lstStyle/>
              <a:p>
                <a:pPr algn="ctr">
                  <a:lnSpc>
                    <a:spcPts val="3444"/>
                  </a:lnSpc>
                </a:pPr>
                <a:endParaRPr/>
              </a:p>
            </p:txBody>
          </p:sp>
        </p:grpSp>
        <p:sp>
          <p:nvSpPr>
            <p:cNvPr id="42" name="TextBox 42"/>
            <p:cNvSpPr txBox="1"/>
            <p:nvPr/>
          </p:nvSpPr>
          <p:spPr>
            <a:xfrm>
              <a:off x="495780" y="12616390"/>
              <a:ext cx="9832719" cy="3323987"/>
            </a:xfrm>
            <a:prstGeom prst="rect">
              <a:avLst/>
            </a:prstGeom>
          </p:spPr>
          <p:txBody>
            <a:bodyPr wrap="square" lIns="0" tIns="0" rIns="0" bIns="0" rtlCol="0" anchor="t">
              <a:spAutoFit/>
            </a:bodyPr>
            <a:lstStyle/>
            <a:p>
              <a:pPr marL="342900" indent="-342900" algn="just" fontAlgn="base">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 Develop an image processing system to capture raw cashew kernel images and perform data preprocessing.</a:t>
              </a:r>
            </a:p>
            <a:p>
              <a:pPr marL="342900" indent="-342900" algn="just" fontAlgn="base">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 Design and implement algorithms for feature extraction, data analysis, and classification of kernel variations.</a:t>
              </a:r>
            </a:p>
            <a:p>
              <a:pPr marL="342900" indent="-342900" algn="just" fontAlgn="base">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Apply DL techniques to accurately detect, classify, and grade defects in cashew Kernels</a:t>
              </a:r>
            </a:p>
            <a:p>
              <a:pPr marL="342900" indent="-342900" algn="just" fontAlgn="base">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 Integrate reliable hardware and software components for efficient, real-time testing and grading</a:t>
              </a:r>
            </a:p>
          </p:txBody>
        </p:sp>
        <p:sp>
          <p:nvSpPr>
            <p:cNvPr id="52" name="TextBox 52"/>
            <p:cNvSpPr txBox="1"/>
            <p:nvPr/>
          </p:nvSpPr>
          <p:spPr>
            <a:xfrm>
              <a:off x="4532060" y="11952423"/>
              <a:ext cx="1760161" cy="397545"/>
            </a:xfrm>
            <a:prstGeom prst="rect">
              <a:avLst/>
            </a:prstGeom>
          </p:spPr>
          <p:txBody>
            <a:bodyPr wrap="square" lIns="0" tIns="0" rIns="0" bIns="0" rtlCol="0" anchor="t">
              <a:spAutoFit/>
            </a:bodyPr>
            <a:lstStyle/>
            <a:p>
              <a:pPr algn="ctr">
                <a:lnSpc>
                  <a:spcPts val="3054"/>
                </a:lnSpc>
                <a:spcBef>
                  <a:spcPct val="0"/>
                </a:spcBef>
              </a:pPr>
              <a:r>
                <a:rPr lang="en-US" sz="2545" b="1" dirty="0">
                  <a:solidFill>
                    <a:srgbClr val="000000"/>
                  </a:solidFill>
                  <a:latin typeface="Bookmania Bold"/>
                  <a:ea typeface="Bookmania Bold"/>
                  <a:cs typeface="Bookmania Bold"/>
                  <a:sym typeface="Bookmania Bold"/>
                </a:rPr>
                <a:t>Objectives</a:t>
              </a:r>
            </a:p>
          </p:txBody>
        </p:sp>
      </p:grpSp>
      <p:sp>
        <p:nvSpPr>
          <p:cNvPr id="56" name="TextBox 56"/>
          <p:cNvSpPr txBox="1"/>
          <p:nvPr/>
        </p:nvSpPr>
        <p:spPr>
          <a:xfrm>
            <a:off x="10713047" y="17396269"/>
            <a:ext cx="10412990" cy="3447098"/>
          </a:xfrm>
          <a:prstGeom prst="rect">
            <a:avLst/>
          </a:prstGeom>
        </p:spPr>
        <p:txBody>
          <a:bodyPr wrap="square" lIns="0" tIns="0" rIns="0" bIns="0" rtlCol="0" anchor="t">
            <a:spAutoFit/>
          </a:bodyPr>
          <a:lstStyle/>
          <a:p>
            <a:pPr algn="just"/>
            <a:r>
              <a:rPr lang="en-US" sz="2800" dirty="0">
                <a:latin typeface="Times New Roman" panose="02020603050405020304" pitchFamily="18" charset="0"/>
                <a:cs typeface="Times New Roman" panose="02020603050405020304" pitchFamily="18" charset="0"/>
              </a:rPr>
              <a:t>The developed system successfully performs real-time classification and sorting of cashew kernels into commercial grades (W180,W500) using a YOLOv5 model deployed on a Raspberry Pi. With accurate detection and automated actuation through Arduino-controlled flaps, the system achieves over 93% classification accuracy and 94–96% physical sorting accuracy. This solution significantly improves grading speed, consistency, and labor efficiency, offering a scalable, low-cost alternative to traditional manual methods.</a:t>
            </a:r>
          </a:p>
        </p:txBody>
      </p:sp>
      <p:sp>
        <p:nvSpPr>
          <p:cNvPr id="57" name="TextBox 57"/>
          <p:cNvSpPr txBox="1"/>
          <p:nvPr/>
        </p:nvSpPr>
        <p:spPr>
          <a:xfrm>
            <a:off x="15053262" y="16800631"/>
            <a:ext cx="1439704" cy="397545"/>
          </a:xfrm>
          <a:prstGeom prst="rect">
            <a:avLst/>
          </a:prstGeom>
        </p:spPr>
        <p:txBody>
          <a:bodyPr lIns="0" tIns="0" rIns="0" bIns="0" rtlCol="0" anchor="t">
            <a:spAutoFit/>
          </a:bodyPr>
          <a:lstStyle/>
          <a:p>
            <a:pPr algn="ctr">
              <a:lnSpc>
                <a:spcPts val="3054"/>
              </a:lnSpc>
              <a:spcBef>
                <a:spcPct val="0"/>
              </a:spcBef>
            </a:pPr>
            <a:r>
              <a:rPr lang="en-US" sz="2545" b="1" dirty="0">
                <a:solidFill>
                  <a:srgbClr val="000000"/>
                </a:solidFill>
                <a:latin typeface="Bookmania Bold"/>
                <a:ea typeface="Bookmania Bold"/>
                <a:cs typeface="Bookmania Bold"/>
                <a:sym typeface="Bookmania Bold"/>
              </a:rPr>
              <a:t>Outcome</a:t>
            </a:r>
          </a:p>
        </p:txBody>
      </p:sp>
      <p:grpSp>
        <p:nvGrpSpPr>
          <p:cNvPr id="93" name="Group 92">
            <a:extLst>
              <a:ext uri="{FF2B5EF4-FFF2-40B4-BE49-F238E27FC236}">
                <a16:creationId xmlns:a16="http://schemas.microsoft.com/office/drawing/2014/main" id="{0370979B-7B0F-C65E-A099-3A81C77ED93F}"/>
              </a:ext>
            </a:extLst>
          </p:cNvPr>
          <p:cNvGrpSpPr/>
          <p:nvPr/>
        </p:nvGrpSpPr>
        <p:grpSpPr>
          <a:xfrm>
            <a:off x="10802737" y="21284849"/>
            <a:ext cx="10367362" cy="5964198"/>
            <a:chOff x="10802737" y="21284849"/>
            <a:chExt cx="10367362" cy="5964198"/>
          </a:xfrm>
        </p:grpSpPr>
        <p:grpSp>
          <p:nvGrpSpPr>
            <p:cNvPr id="33" name="Group 33"/>
            <p:cNvGrpSpPr/>
            <p:nvPr/>
          </p:nvGrpSpPr>
          <p:grpSpPr>
            <a:xfrm>
              <a:off x="13031212" y="21284849"/>
              <a:ext cx="5962741" cy="796576"/>
              <a:chOff x="0" y="0"/>
              <a:chExt cx="755474" cy="100925"/>
            </a:xfrm>
          </p:grpSpPr>
          <p:sp>
            <p:nvSpPr>
              <p:cNvPr id="34" name="Freeform 34"/>
              <p:cNvSpPr/>
              <p:nvPr/>
            </p:nvSpPr>
            <p:spPr>
              <a:xfrm>
                <a:off x="0" y="0"/>
                <a:ext cx="755474" cy="100925"/>
              </a:xfrm>
              <a:custGeom>
                <a:avLst/>
                <a:gdLst/>
                <a:ahLst/>
                <a:cxnLst/>
                <a:rect l="l" t="t" r="r" b="b"/>
                <a:pathLst>
                  <a:path w="755474" h="100925">
                    <a:moveTo>
                      <a:pt x="50463" y="0"/>
                    </a:moveTo>
                    <a:lnTo>
                      <a:pt x="705011" y="0"/>
                    </a:lnTo>
                    <a:cubicBezTo>
                      <a:pt x="732881" y="0"/>
                      <a:pt x="755474" y="22593"/>
                      <a:pt x="755474" y="50463"/>
                    </a:cubicBezTo>
                    <a:lnTo>
                      <a:pt x="755474" y="50463"/>
                    </a:lnTo>
                    <a:cubicBezTo>
                      <a:pt x="755474" y="78332"/>
                      <a:pt x="732881" y="100925"/>
                      <a:pt x="705011" y="100925"/>
                    </a:cubicBezTo>
                    <a:lnTo>
                      <a:pt x="50463" y="100925"/>
                    </a:lnTo>
                    <a:cubicBezTo>
                      <a:pt x="22593" y="100925"/>
                      <a:pt x="0" y="78332"/>
                      <a:pt x="0" y="50463"/>
                    </a:cubicBezTo>
                    <a:lnTo>
                      <a:pt x="0" y="50463"/>
                    </a:lnTo>
                    <a:cubicBezTo>
                      <a:pt x="0" y="22593"/>
                      <a:pt x="22593" y="0"/>
                      <a:pt x="50463" y="0"/>
                    </a:cubicBezTo>
                    <a:close/>
                  </a:path>
                </a:pathLst>
              </a:custGeom>
              <a:gradFill rotWithShape="1">
                <a:gsLst>
                  <a:gs pos="0">
                    <a:srgbClr val="0097B2">
                      <a:alpha val="100000"/>
                    </a:srgbClr>
                  </a:gs>
                  <a:gs pos="100000">
                    <a:srgbClr val="7ED957">
                      <a:alpha val="100000"/>
                    </a:srgbClr>
                  </a:gs>
                </a:gsLst>
                <a:lin ang="0"/>
              </a:gradFill>
            </p:spPr>
            <p:txBody>
              <a:bodyPr/>
              <a:lstStyle/>
              <a:p>
                <a:endParaRPr lang="en-IN"/>
              </a:p>
            </p:txBody>
          </p:sp>
          <p:sp>
            <p:nvSpPr>
              <p:cNvPr id="35" name="TextBox 35"/>
              <p:cNvSpPr txBox="1"/>
              <p:nvPr/>
            </p:nvSpPr>
            <p:spPr>
              <a:xfrm>
                <a:off x="0" y="9525"/>
                <a:ext cx="755474" cy="91400"/>
              </a:xfrm>
              <a:prstGeom prst="rect">
                <a:avLst/>
              </a:prstGeom>
            </p:spPr>
            <p:txBody>
              <a:bodyPr lIns="50800" tIns="50800" rIns="50800" bIns="50800" rtlCol="0" anchor="ctr"/>
              <a:lstStyle/>
              <a:p>
                <a:pPr algn="ctr">
                  <a:lnSpc>
                    <a:spcPts val="3444"/>
                  </a:lnSpc>
                </a:pPr>
                <a:endParaRPr/>
              </a:p>
            </p:txBody>
          </p:sp>
        </p:grpSp>
        <p:sp>
          <p:nvSpPr>
            <p:cNvPr id="38" name="TextBox 38"/>
            <p:cNvSpPr txBox="1"/>
            <p:nvPr/>
          </p:nvSpPr>
          <p:spPr>
            <a:xfrm>
              <a:off x="10802737" y="22263067"/>
              <a:ext cx="10367362" cy="4985980"/>
            </a:xfrm>
            <a:prstGeom prst="rect">
              <a:avLst/>
            </a:prstGeom>
          </p:spPr>
          <p:txBody>
            <a:bodyPr wrap="square" lIns="0" tIns="0" rIns="0" bIns="0" rtlCol="0" anchor="t">
              <a:spAutoFit/>
            </a:bodyPr>
            <a:lstStyle/>
            <a:p>
              <a:pPr algn="just"/>
              <a:r>
                <a:rPr lang="en-IN" dirty="0">
                  <a:latin typeface="Times New Roman" panose="02020603050405020304" pitchFamily="18" charset="0"/>
                  <a:cs typeface="Times New Roman" panose="02020603050405020304" pitchFamily="18" charset="0"/>
                </a:rPr>
                <a:t>[[1] A. M. O. Arun, G. N. Aneesh, and A. Shyna, “Automated cashew kernel grading using machine vision,” in Proc. Int. Conf. Next Generation Intelligent Systems (ICNGIS), 2018, pp. 1–6.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10.1109/ICNGIS.2016.7854063. </a:t>
              </a:r>
            </a:p>
            <a:p>
              <a:pPr algn="just"/>
              <a:r>
                <a:rPr lang="en-IN" dirty="0">
                  <a:latin typeface="Times New Roman" panose="02020603050405020304" pitchFamily="18" charset="0"/>
                  <a:cs typeface="Times New Roman" panose="02020603050405020304" pitchFamily="18" charset="0"/>
                </a:rPr>
                <a:t>[2] A. Shyna and R. M. George, “Machine vision based real time cashew grading and sorting system using </a:t>
              </a:r>
              <a:r>
                <a:rPr lang="en-IN" dirty="0" err="1">
                  <a:latin typeface="Times New Roman" panose="02020603050405020304" pitchFamily="18" charset="0"/>
                  <a:cs typeface="Times New Roman" panose="02020603050405020304" pitchFamily="18" charset="0"/>
                </a:rPr>
                <a:t>svm</a:t>
              </a:r>
              <a:r>
                <a:rPr lang="en-IN" dirty="0">
                  <a:latin typeface="Times New Roman" panose="02020603050405020304" pitchFamily="18" charset="0"/>
                  <a:cs typeface="Times New Roman" panose="02020603050405020304" pitchFamily="18" charset="0"/>
                </a:rPr>
                <a:t> and back propagation neural network,” in Proc. Int. Conf. Circuits Power and Computing Technologies (ICCPCT), 2017, pp. 1–4.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10.1109/ICCPCT.2017.8074385.</a:t>
              </a:r>
            </a:p>
            <a:p>
              <a:pPr algn="just"/>
              <a:r>
                <a:rPr lang="en-IN" dirty="0">
                  <a:solidFill>
                    <a:srgbClr val="000000"/>
                  </a:solidFill>
                  <a:latin typeface="Times New Roman" panose="02020603050405020304" pitchFamily="18" charset="0"/>
                  <a:ea typeface="Bookmania"/>
                  <a:cs typeface="Times New Roman" panose="02020603050405020304" pitchFamily="18" charset="0"/>
                  <a:sym typeface="Bookmania"/>
                </a:rPr>
                <a:t>[3] </a:t>
              </a:r>
              <a:r>
                <a:rPr lang="en-IN" dirty="0">
                  <a:latin typeface="Times New Roman" panose="02020603050405020304" pitchFamily="18" charset="0"/>
                  <a:cs typeface="Times New Roman" panose="02020603050405020304" pitchFamily="18" charset="0"/>
                </a:rPr>
                <a:t>A. Sivaranjani, S. </a:t>
              </a:r>
              <a:r>
                <a:rPr lang="en-IN" dirty="0" err="1">
                  <a:latin typeface="Times New Roman" panose="02020603050405020304" pitchFamily="18" charset="0"/>
                  <a:cs typeface="Times New Roman" panose="02020603050405020304" pitchFamily="18" charset="0"/>
                </a:rPr>
                <a:t>Senthilrani</a:t>
              </a:r>
              <a:r>
                <a:rPr lang="en-IN" dirty="0">
                  <a:latin typeface="Times New Roman" panose="02020603050405020304" pitchFamily="18" charset="0"/>
                  <a:cs typeface="Times New Roman" panose="02020603050405020304" pitchFamily="18" charset="0"/>
                </a:rPr>
                <a:t>, B. </a:t>
              </a:r>
              <a:r>
                <a:rPr lang="en-IN" dirty="0" err="1">
                  <a:latin typeface="Times New Roman" panose="02020603050405020304" pitchFamily="18" charset="0"/>
                  <a:cs typeface="Times New Roman" panose="02020603050405020304" pitchFamily="18" charset="0"/>
                </a:rPr>
                <a:t>Ashokumar</a:t>
              </a:r>
              <a:r>
                <a:rPr lang="en-IN" dirty="0">
                  <a:latin typeface="Times New Roman" panose="02020603050405020304" pitchFamily="18" charset="0"/>
                  <a:cs typeface="Times New Roman" panose="02020603050405020304" pitchFamily="18" charset="0"/>
                </a:rPr>
                <a:t>, and A. S. Murugan, “An improvised algorithm for computer vision based cashew grading system using deep </a:t>
              </a:r>
              <a:r>
                <a:rPr lang="en-IN" dirty="0" err="1">
                  <a:latin typeface="Times New Roman" panose="02020603050405020304" pitchFamily="18" charset="0"/>
                  <a:cs typeface="Times New Roman" panose="02020603050405020304" pitchFamily="18" charset="0"/>
                </a:rPr>
                <a:t>cnn</a:t>
              </a:r>
              <a:r>
                <a:rPr lang="en-IN" dirty="0">
                  <a:latin typeface="Times New Roman" panose="02020603050405020304" pitchFamily="18" charset="0"/>
                  <a:cs typeface="Times New Roman" panose="02020603050405020304" pitchFamily="18" charset="0"/>
                </a:rPr>
                <a:t>,” in Proc. IEEE Int. Conf. Current Trends in Advanced Computing (ICCTAC), 2019, pp. 1–6.</a:t>
              </a:r>
            </a:p>
            <a:p>
              <a:pPr algn="just"/>
              <a:r>
                <a:rPr lang="en-IN" dirty="0">
                  <a:solidFill>
                    <a:srgbClr val="000000"/>
                  </a:solidFill>
                  <a:latin typeface="Times New Roman" panose="02020603050405020304" pitchFamily="18" charset="0"/>
                  <a:ea typeface="Bookmania"/>
                  <a:cs typeface="Times New Roman" panose="02020603050405020304" pitchFamily="18" charset="0"/>
                  <a:sym typeface="Bookmania"/>
                </a:rPr>
                <a:t>[4] </a:t>
              </a:r>
              <a:r>
                <a:rPr lang="en-IN" dirty="0">
                  <a:latin typeface="Times New Roman" panose="02020603050405020304" pitchFamily="18" charset="0"/>
                  <a:cs typeface="Times New Roman" panose="02020603050405020304" pitchFamily="18" charset="0"/>
                </a:rPr>
                <a:t>S. N. Karnam, V. S. </a:t>
              </a:r>
              <a:r>
                <a:rPr lang="en-IN" dirty="0" err="1">
                  <a:latin typeface="Times New Roman" panose="02020603050405020304" pitchFamily="18" charset="0"/>
                  <a:cs typeface="Times New Roman" panose="02020603050405020304" pitchFamily="18" charset="0"/>
                </a:rPr>
                <a:t>Vaddagallaiah</a:t>
              </a:r>
              <a:r>
                <a:rPr lang="en-IN" dirty="0">
                  <a:latin typeface="Times New Roman" panose="02020603050405020304" pitchFamily="18" charset="0"/>
                  <a:cs typeface="Times New Roman" panose="02020603050405020304" pitchFamily="18" charset="0"/>
                </a:rPr>
                <a:t>, P. K. </a:t>
              </a:r>
              <a:r>
                <a:rPr lang="en-IN" dirty="0" err="1">
                  <a:latin typeface="Times New Roman" panose="02020603050405020304" pitchFamily="18" charset="0"/>
                  <a:cs typeface="Times New Roman" panose="02020603050405020304" pitchFamily="18" charset="0"/>
                </a:rPr>
                <a:t>Rangnaik</a:t>
              </a:r>
              <a:r>
                <a:rPr lang="en-IN" dirty="0">
                  <a:latin typeface="Times New Roman" panose="02020603050405020304" pitchFamily="18" charset="0"/>
                  <a:cs typeface="Times New Roman" panose="02020603050405020304" pitchFamily="18" charset="0"/>
                </a:rPr>
                <a:t>, A. Kumar, C. Kumar, and B. M. Vishwanath, “Precise cashew classification using machine learning,” Engi </a:t>
              </a:r>
              <a:r>
                <a:rPr lang="en-IN" dirty="0" err="1">
                  <a:latin typeface="Times New Roman" panose="02020603050405020304" pitchFamily="18" charset="0"/>
                  <a:cs typeface="Times New Roman" panose="02020603050405020304" pitchFamily="18" charset="0"/>
                </a:rPr>
                <a:t>neering</a:t>
              </a:r>
              <a:r>
                <a:rPr lang="en-IN" dirty="0">
                  <a:latin typeface="Times New Roman" panose="02020603050405020304" pitchFamily="18" charset="0"/>
                  <a:cs typeface="Times New Roman" panose="02020603050405020304" pitchFamily="18" charset="0"/>
                </a:rPr>
                <a:t>, Technology &amp; Applied Science Research, vol. 14, no. 5, pp. 17414–17421, 2024.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10.48084/etasr.8052.</a:t>
              </a:r>
            </a:p>
            <a:p>
              <a:pPr algn="just"/>
              <a:r>
                <a:rPr lang="en-IN" dirty="0">
                  <a:solidFill>
                    <a:srgbClr val="000000"/>
                  </a:solidFill>
                  <a:latin typeface="Times New Roman" panose="02020603050405020304" pitchFamily="18" charset="0"/>
                  <a:ea typeface="Bookmania"/>
                  <a:cs typeface="Times New Roman" panose="02020603050405020304" pitchFamily="18" charset="0"/>
                  <a:sym typeface="Bookmania"/>
                </a:rPr>
                <a:t>[5] </a:t>
              </a:r>
              <a:r>
                <a:rPr lang="en-US" dirty="0">
                  <a:latin typeface="Times New Roman" panose="02020603050405020304" pitchFamily="18" charset="0"/>
                  <a:cs typeface="Times New Roman" panose="02020603050405020304" pitchFamily="18" charset="0"/>
                </a:rPr>
                <a:t>M. A. and P. N. Renjith, “Classification of durian fruits based on ripening with machine learning techniques,” in Proc. Int. Conf. Intelligent Sustainable Systems (ICISS), 2020, pp. 542–547.</a:t>
              </a:r>
            </a:p>
            <a:p>
              <a:pPr algn="just"/>
              <a:r>
                <a:rPr lang="en-US" dirty="0">
                  <a:solidFill>
                    <a:srgbClr val="000000"/>
                  </a:solidFill>
                  <a:latin typeface="Times New Roman" panose="02020603050405020304" pitchFamily="18" charset="0"/>
                  <a:ea typeface="Bookmania"/>
                  <a:cs typeface="Times New Roman" panose="02020603050405020304" pitchFamily="18" charset="0"/>
                  <a:sym typeface="Bookmania"/>
                </a:rPr>
                <a:t>[6] </a:t>
              </a:r>
              <a:r>
                <a:rPr lang="en-IN" dirty="0">
                  <a:latin typeface="Times New Roman" panose="02020603050405020304" pitchFamily="18" charset="0"/>
                  <a:cs typeface="Times New Roman" panose="02020603050405020304" pitchFamily="18" charset="0"/>
                </a:rPr>
                <a:t>V. Gautam, R. G. Tiwari, A. Misra, D. </a:t>
              </a:r>
              <a:r>
                <a:rPr lang="en-IN" dirty="0" err="1">
                  <a:latin typeface="Times New Roman" panose="02020603050405020304" pitchFamily="18" charset="0"/>
                  <a:cs typeface="Times New Roman" panose="02020603050405020304" pitchFamily="18" charset="0"/>
                </a:rPr>
                <a:t>Witarsyah</a:t>
              </a:r>
              <a:r>
                <a:rPr lang="en-IN" dirty="0">
                  <a:latin typeface="Times New Roman" panose="02020603050405020304" pitchFamily="18" charset="0"/>
                  <a:cs typeface="Times New Roman" panose="02020603050405020304" pitchFamily="18" charset="0"/>
                </a:rPr>
                <a:t>, N. K. Trivedi, and A. K. Jain, “Dry fruit classification using deep convolutional neural network trained with trans fer learning,” in Proc. Int. Conf. Advancement in Data Science, E-learning and In formation System (ICADEIS), 2023, pp. 1–6.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10.1109/ICADEIS58666.2023. 10270982.</a:t>
              </a:r>
              <a:r>
                <a:rPr lang="en-IN" dirty="0">
                  <a:solidFill>
                    <a:srgbClr val="000000"/>
                  </a:solidFill>
                  <a:latin typeface="Times New Roman" panose="02020603050405020304" pitchFamily="18" charset="0"/>
                  <a:ea typeface="Bookmania"/>
                  <a:cs typeface="Times New Roman" panose="02020603050405020304" pitchFamily="18" charset="0"/>
                  <a:sym typeface="Bookmania"/>
                </a:rPr>
                <a:t>	</a:t>
              </a:r>
              <a:endParaRPr lang="en-US" dirty="0">
                <a:solidFill>
                  <a:srgbClr val="000000"/>
                </a:solidFill>
                <a:latin typeface="Times New Roman" panose="02020603050405020304" pitchFamily="18" charset="0"/>
                <a:ea typeface="Bookmania"/>
                <a:cs typeface="Times New Roman" panose="02020603050405020304" pitchFamily="18" charset="0"/>
                <a:sym typeface="Bookmania"/>
              </a:endParaRPr>
            </a:p>
          </p:txBody>
        </p:sp>
        <p:sp>
          <p:nvSpPr>
            <p:cNvPr id="58" name="TextBox 58"/>
            <p:cNvSpPr txBox="1"/>
            <p:nvPr/>
          </p:nvSpPr>
          <p:spPr>
            <a:xfrm>
              <a:off x="14979725" y="21505893"/>
              <a:ext cx="1804599" cy="397545"/>
            </a:xfrm>
            <a:prstGeom prst="rect">
              <a:avLst/>
            </a:prstGeom>
          </p:spPr>
          <p:txBody>
            <a:bodyPr wrap="square" lIns="0" tIns="0" rIns="0" bIns="0" rtlCol="0" anchor="t">
              <a:spAutoFit/>
            </a:bodyPr>
            <a:lstStyle/>
            <a:p>
              <a:pPr algn="ctr">
                <a:lnSpc>
                  <a:spcPts val="3054"/>
                </a:lnSpc>
                <a:spcBef>
                  <a:spcPct val="0"/>
                </a:spcBef>
              </a:pPr>
              <a:r>
                <a:rPr lang="en-US" sz="2545" b="1" dirty="0">
                  <a:solidFill>
                    <a:srgbClr val="000000"/>
                  </a:solidFill>
                  <a:latin typeface="Bookmania Bold"/>
                  <a:ea typeface="Bookmania Bold"/>
                  <a:cs typeface="Bookmania Bold"/>
                  <a:sym typeface="Bookmania Bold"/>
                </a:rPr>
                <a:t>References</a:t>
              </a:r>
            </a:p>
          </p:txBody>
        </p:sp>
      </p:grpSp>
      <p:grpSp>
        <p:nvGrpSpPr>
          <p:cNvPr id="95" name="Group 94">
            <a:extLst>
              <a:ext uri="{FF2B5EF4-FFF2-40B4-BE49-F238E27FC236}">
                <a16:creationId xmlns:a16="http://schemas.microsoft.com/office/drawing/2014/main" id="{A6E29A3D-2664-2B4E-8997-FC20EA78F2FD}"/>
              </a:ext>
            </a:extLst>
          </p:cNvPr>
          <p:cNvGrpSpPr/>
          <p:nvPr/>
        </p:nvGrpSpPr>
        <p:grpSpPr>
          <a:xfrm>
            <a:off x="546874" y="3395537"/>
            <a:ext cx="9832719" cy="4618703"/>
            <a:chOff x="546874" y="3395537"/>
            <a:chExt cx="9832719" cy="4618703"/>
          </a:xfrm>
        </p:grpSpPr>
        <p:grpSp>
          <p:nvGrpSpPr>
            <p:cNvPr id="12" name="Group 12"/>
            <p:cNvGrpSpPr/>
            <p:nvPr/>
          </p:nvGrpSpPr>
          <p:grpSpPr>
            <a:xfrm>
              <a:off x="2334717" y="3395537"/>
              <a:ext cx="5962741" cy="796576"/>
              <a:chOff x="0" y="0"/>
              <a:chExt cx="755474" cy="100925"/>
            </a:xfrm>
          </p:grpSpPr>
          <p:sp>
            <p:nvSpPr>
              <p:cNvPr id="13" name="Freeform 13"/>
              <p:cNvSpPr/>
              <p:nvPr/>
            </p:nvSpPr>
            <p:spPr>
              <a:xfrm>
                <a:off x="0" y="0"/>
                <a:ext cx="755474" cy="100925"/>
              </a:xfrm>
              <a:custGeom>
                <a:avLst/>
                <a:gdLst/>
                <a:ahLst/>
                <a:cxnLst/>
                <a:rect l="l" t="t" r="r" b="b"/>
                <a:pathLst>
                  <a:path w="755474" h="100925">
                    <a:moveTo>
                      <a:pt x="50463" y="0"/>
                    </a:moveTo>
                    <a:lnTo>
                      <a:pt x="705011" y="0"/>
                    </a:lnTo>
                    <a:cubicBezTo>
                      <a:pt x="732881" y="0"/>
                      <a:pt x="755474" y="22593"/>
                      <a:pt x="755474" y="50463"/>
                    </a:cubicBezTo>
                    <a:lnTo>
                      <a:pt x="755474" y="50463"/>
                    </a:lnTo>
                    <a:cubicBezTo>
                      <a:pt x="755474" y="78332"/>
                      <a:pt x="732881" y="100925"/>
                      <a:pt x="705011" y="100925"/>
                    </a:cubicBezTo>
                    <a:lnTo>
                      <a:pt x="50463" y="100925"/>
                    </a:lnTo>
                    <a:cubicBezTo>
                      <a:pt x="22593" y="100925"/>
                      <a:pt x="0" y="78332"/>
                      <a:pt x="0" y="50463"/>
                    </a:cubicBezTo>
                    <a:lnTo>
                      <a:pt x="0" y="50463"/>
                    </a:lnTo>
                    <a:cubicBezTo>
                      <a:pt x="0" y="22593"/>
                      <a:pt x="22593" y="0"/>
                      <a:pt x="50463" y="0"/>
                    </a:cubicBezTo>
                    <a:close/>
                  </a:path>
                </a:pathLst>
              </a:custGeom>
              <a:gradFill rotWithShape="1">
                <a:gsLst>
                  <a:gs pos="0">
                    <a:srgbClr val="0097B2">
                      <a:alpha val="100000"/>
                    </a:srgbClr>
                  </a:gs>
                  <a:gs pos="100000">
                    <a:srgbClr val="7ED957">
                      <a:alpha val="100000"/>
                    </a:srgbClr>
                  </a:gs>
                </a:gsLst>
                <a:lin ang="0"/>
              </a:gradFill>
            </p:spPr>
            <p:txBody>
              <a:bodyPr/>
              <a:lstStyle/>
              <a:p>
                <a:endParaRPr lang="en-IN" dirty="0"/>
              </a:p>
            </p:txBody>
          </p:sp>
          <p:sp>
            <p:nvSpPr>
              <p:cNvPr id="14" name="TextBox 14"/>
              <p:cNvSpPr txBox="1"/>
              <p:nvPr/>
            </p:nvSpPr>
            <p:spPr>
              <a:xfrm>
                <a:off x="0" y="9525"/>
                <a:ext cx="755474" cy="91400"/>
              </a:xfrm>
              <a:prstGeom prst="rect">
                <a:avLst/>
              </a:prstGeom>
            </p:spPr>
            <p:txBody>
              <a:bodyPr lIns="50800" tIns="50800" rIns="50800" bIns="50800" rtlCol="0" anchor="ctr"/>
              <a:lstStyle/>
              <a:p>
                <a:pPr algn="ctr">
                  <a:lnSpc>
                    <a:spcPts val="3444"/>
                  </a:lnSpc>
                </a:pPr>
                <a:endParaRPr/>
              </a:p>
            </p:txBody>
          </p:sp>
        </p:grpSp>
        <p:sp>
          <p:nvSpPr>
            <p:cNvPr id="50" name="TextBox 50"/>
            <p:cNvSpPr txBox="1"/>
            <p:nvPr/>
          </p:nvSpPr>
          <p:spPr>
            <a:xfrm>
              <a:off x="4753755" y="3603325"/>
              <a:ext cx="1522660" cy="397545"/>
            </a:xfrm>
            <a:prstGeom prst="rect">
              <a:avLst/>
            </a:prstGeom>
          </p:spPr>
          <p:txBody>
            <a:bodyPr wrap="square" lIns="0" tIns="0" rIns="0" bIns="0" rtlCol="0" anchor="t">
              <a:spAutoFit/>
            </a:bodyPr>
            <a:lstStyle/>
            <a:p>
              <a:pPr algn="ctr">
                <a:lnSpc>
                  <a:spcPts val="3054"/>
                </a:lnSpc>
                <a:spcBef>
                  <a:spcPct val="0"/>
                </a:spcBef>
              </a:pPr>
              <a:r>
                <a:rPr lang="en-US" sz="2545" b="1" dirty="0">
                  <a:solidFill>
                    <a:srgbClr val="000000"/>
                  </a:solidFill>
                  <a:latin typeface="Bookmania Bold"/>
                  <a:ea typeface="Bookmania Bold"/>
                  <a:cs typeface="Bookmania Bold"/>
                  <a:sym typeface="Bookmania Bold"/>
                </a:rPr>
                <a:t>Abstract</a:t>
              </a:r>
            </a:p>
          </p:txBody>
        </p:sp>
        <p:sp>
          <p:nvSpPr>
            <p:cNvPr id="59" name="TextBox 59"/>
            <p:cNvSpPr txBox="1"/>
            <p:nvPr/>
          </p:nvSpPr>
          <p:spPr>
            <a:xfrm>
              <a:off x="546874" y="4274755"/>
              <a:ext cx="9832719" cy="3739485"/>
            </a:xfrm>
            <a:prstGeom prst="rect">
              <a:avLst/>
            </a:prstGeom>
          </p:spPr>
          <p:txBody>
            <a:bodyPr lIns="0" tIns="0" rIns="0" bIns="0" rtlCol="0" anchor="t">
              <a:spAutoFit/>
            </a:bodyPr>
            <a:lstStyle/>
            <a:p>
              <a:pPr algn="just"/>
              <a:r>
                <a:rPr lang="en-US" sz="2700" dirty="0">
                  <a:latin typeface="Times New Roman" panose="02020603050405020304" pitchFamily="18" charset="0"/>
                  <a:cs typeface="Times New Roman" panose="02020603050405020304" pitchFamily="18" charset="0"/>
                </a:rPr>
                <a:t>This project aims to replace the traditional, manual cashew kernel grading process with Deep Learning based, real-time classification and sorting system. By capturing high-resolution images under varied lighting and applying a trained YOLOv5s model, the system accurately identifies Two commercial grades of kernels: W180 and W500. Deployed on a Raspberry Pi with integrated hardware control via Arduino, it enables precise, automated sorting using motorized flaps. The approach enhances grading speed, accuracy, and consistency while reducing labor dependency and operational cost.</a:t>
              </a:r>
              <a:endParaRPr lang="en-US" sz="2700" dirty="0">
                <a:solidFill>
                  <a:srgbClr val="000000"/>
                </a:solidFill>
                <a:latin typeface="Times New Roman" panose="02020603050405020304" pitchFamily="18" charset="0"/>
                <a:ea typeface="Bookmania"/>
                <a:cs typeface="Times New Roman" panose="02020603050405020304" pitchFamily="18" charset="0"/>
                <a:sym typeface="Bookmania"/>
              </a:endParaRPr>
            </a:p>
          </p:txBody>
        </p:sp>
      </p:grpSp>
      <p:sp>
        <p:nvSpPr>
          <p:cNvPr id="61" name="TextBox 61"/>
          <p:cNvSpPr txBox="1"/>
          <p:nvPr/>
        </p:nvSpPr>
        <p:spPr>
          <a:xfrm>
            <a:off x="15047329" y="27083971"/>
            <a:ext cx="6527972" cy="1538883"/>
          </a:xfrm>
          <a:prstGeom prst="rect">
            <a:avLst/>
          </a:prstGeom>
        </p:spPr>
        <p:txBody>
          <a:bodyPr wrap="square" lIns="0" tIns="0" rIns="0" bIns="0" rtlCol="0" anchor="t">
            <a:spAutoFit/>
          </a:bodyPr>
          <a:lstStyle/>
          <a:p>
            <a:pPr algn="ctr">
              <a:lnSpc>
                <a:spcPts val="3774"/>
              </a:lnSpc>
            </a:pPr>
            <a:r>
              <a:rPr lang="en-US" sz="3145" dirty="0">
                <a:solidFill>
                  <a:srgbClr val="000000"/>
                </a:solidFill>
                <a:latin typeface="Times New Roman"/>
                <a:ea typeface="Times New Roman"/>
                <a:cs typeface="Times New Roman"/>
                <a:sym typeface="Times New Roman"/>
              </a:rPr>
              <a:t>Signature</a:t>
            </a:r>
          </a:p>
          <a:p>
            <a:pPr algn="ctr">
              <a:lnSpc>
                <a:spcPts val="4134"/>
              </a:lnSpc>
            </a:pPr>
            <a:r>
              <a:rPr lang="en-US" sz="2800" b="1" dirty="0">
                <a:solidFill>
                  <a:srgbClr val="000000"/>
                </a:solidFill>
                <a:latin typeface="Times New Roman Bold"/>
                <a:ea typeface="Times New Roman Bold"/>
                <a:cs typeface="Times New Roman Bold"/>
                <a:sym typeface="Times New Roman Bold"/>
              </a:rPr>
              <a:t>Dr. Veena Devi S V </a:t>
            </a:r>
          </a:p>
          <a:p>
            <a:pPr algn="ctr">
              <a:lnSpc>
                <a:spcPts val="4134"/>
              </a:lnSpc>
            </a:pPr>
            <a:r>
              <a:rPr lang="en-US" sz="2800" b="1" dirty="0">
                <a:solidFill>
                  <a:srgbClr val="000000"/>
                </a:solidFill>
                <a:latin typeface="Times New Roman Bold"/>
                <a:ea typeface="Times New Roman Bold"/>
                <a:cs typeface="Times New Roman Bold"/>
                <a:sym typeface="Times New Roman Bold"/>
              </a:rPr>
              <a:t>Associate Professor, Dept. of ECE</a:t>
            </a:r>
          </a:p>
        </p:txBody>
      </p:sp>
      <p:sp>
        <p:nvSpPr>
          <p:cNvPr id="62" name="Rectangle 61">
            <a:extLst>
              <a:ext uri="{FF2B5EF4-FFF2-40B4-BE49-F238E27FC236}">
                <a16:creationId xmlns:a16="http://schemas.microsoft.com/office/drawing/2014/main" id="{3A99709A-276A-50B9-1BD4-56BDB43CA644}"/>
              </a:ext>
            </a:extLst>
          </p:cNvPr>
          <p:cNvSpPr/>
          <p:nvPr/>
        </p:nvSpPr>
        <p:spPr>
          <a:xfrm>
            <a:off x="27493740" y="-12337347"/>
            <a:ext cx="2335735" cy="185437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2800" dirty="0"/>
          </a:p>
        </p:txBody>
      </p:sp>
      <p:pic>
        <p:nvPicPr>
          <p:cNvPr id="1026" name="Picture 2">
            <a:extLst>
              <a:ext uri="{FF2B5EF4-FFF2-40B4-BE49-F238E27FC236}">
                <a16:creationId xmlns:a16="http://schemas.microsoft.com/office/drawing/2014/main" id="{DD92946D-7E75-730A-1FEE-60E96DE732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16478" y="1039074"/>
            <a:ext cx="1762125" cy="1771650"/>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415B85B5-396A-85FF-1384-6FE62BC59DD8}"/>
              </a:ext>
            </a:extLst>
          </p:cNvPr>
          <p:cNvGrpSpPr/>
          <p:nvPr/>
        </p:nvGrpSpPr>
        <p:grpSpPr>
          <a:xfrm>
            <a:off x="460617" y="16115201"/>
            <a:ext cx="9832719" cy="12335306"/>
            <a:chOff x="495780" y="15961570"/>
            <a:chExt cx="9832719" cy="12335306"/>
          </a:xfrm>
        </p:grpSpPr>
        <p:grpSp>
          <p:nvGrpSpPr>
            <p:cNvPr id="21" name="Group 21"/>
            <p:cNvGrpSpPr/>
            <p:nvPr/>
          </p:nvGrpSpPr>
          <p:grpSpPr>
            <a:xfrm>
              <a:off x="2313002" y="15961570"/>
              <a:ext cx="5998503" cy="895330"/>
              <a:chOff x="-4531" y="0"/>
              <a:chExt cx="760005" cy="113437"/>
            </a:xfrm>
          </p:grpSpPr>
          <p:sp>
            <p:nvSpPr>
              <p:cNvPr id="22" name="Freeform 22"/>
              <p:cNvSpPr/>
              <p:nvPr/>
            </p:nvSpPr>
            <p:spPr>
              <a:xfrm>
                <a:off x="0" y="0"/>
                <a:ext cx="755474" cy="100925"/>
              </a:xfrm>
              <a:custGeom>
                <a:avLst/>
                <a:gdLst/>
                <a:ahLst/>
                <a:cxnLst/>
                <a:rect l="l" t="t" r="r" b="b"/>
                <a:pathLst>
                  <a:path w="755474" h="100925">
                    <a:moveTo>
                      <a:pt x="50463" y="0"/>
                    </a:moveTo>
                    <a:lnTo>
                      <a:pt x="705011" y="0"/>
                    </a:lnTo>
                    <a:cubicBezTo>
                      <a:pt x="732881" y="0"/>
                      <a:pt x="755474" y="22593"/>
                      <a:pt x="755474" y="50463"/>
                    </a:cubicBezTo>
                    <a:lnTo>
                      <a:pt x="755474" y="50463"/>
                    </a:lnTo>
                    <a:cubicBezTo>
                      <a:pt x="755474" y="78332"/>
                      <a:pt x="732881" y="100925"/>
                      <a:pt x="705011" y="100925"/>
                    </a:cubicBezTo>
                    <a:lnTo>
                      <a:pt x="50463" y="100925"/>
                    </a:lnTo>
                    <a:cubicBezTo>
                      <a:pt x="22593" y="100925"/>
                      <a:pt x="0" y="78332"/>
                      <a:pt x="0" y="50463"/>
                    </a:cubicBezTo>
                    <a:lnTo>
                      <a:pt x="0" y="50463"/>
                    </a:lnTo>
                    <a:cubicBezTo>
                      <a:pt x="0" y="22593"/>
                      <a:pt x="22593" y="0"/>
                      <a:pt x="50463" y="0"/>
                    </a:cubicBezTo>
                    <a:close/>
                  </a:path>
                </a:pathLst>
              </a:custGeom>
              <a:gradFill rotWithShape="1">
                <a:gsLst>
                  <a:gs pos="0">
                    <a:srgbClr val="0097B2">
                      <a:alpha val="100000"/>
                    </a:srgbClr>
                  </a:gs>
                  <a:gs pos="100000">
                    <a:srgbClr val="7ED957">
                      <a:alpha val="100000"/>
                    </a:srgbClr>
                  </a:gs>
                </a:gsLst>
                <a:lin ang="0"/>
              </a:gradFill>
            </p:spPr>
            <p:txBody>
              <a:bodyPr/>
              <a:lstStyle/>
              <a:p>
                <a:endParaRPr lang="en-IN"/>
              </a:p>
            </p:txBody>
          </p:sp>
          <p:sp>
            <p:nvSpPr>
              <p:cNvPr id="23" name="TextBox 23"/>
              <p:cNvSpPr txBox="1"/>
              <p:nvPr/>
            </p:nvSpPr>
            <p:spPr>
              <a:xfrm>
                <a:off x="-4531" y="22037"/>
                <a:ext cx="755474" cy="91400"/>
              </a:xfrm>
              <a:prstGeom prst="rect">
                <a:avLst/>
              </a:prstGeom>
            </p:spPr>
            <p:txBody>
              <a:bodyPr lIns="50800" tIns="50800" rIns="50800" bIns="50800" rtlCol="0" anchor="ctr"/>
              <a:lstStyle/>
              <a:p>
                <a:pPr algn="ctr">
                  <a:lnSpc>
                    <a:spcPts val="3444"/>
                  </a:lnSpc>
                </a:pPr>
                <a:endParaRPr/>
              </a:p>
            </p:txBody>
          </p:sp>
        </p:grpSp>
        <p:sp>
          <p:nvSpPr>
            <p:cNvPr id="53" name="TextBox 53"/>
            <p:cNvSpPr txBox="1"/>
            <p:nvPr/>
          </p:nvSpPr>
          <p:spPr>
            <a:xfrm>
              <a:off x="4339952" y="16168474"/>
              <a:ext cx="2069715" cy="397545"/>
            </a:xfrm>
            <a:prstGeom prst="rect">
              <a:avLst/>
            </a:prstGeom>
          </p:spPr>
          <p:txBody>
            <a:bodyPr wrap="square" lIns="0" tIns="0" rIns="0" bIns="0" rtlCol="0" anchor="t">
              <a:spAutoFit/>
            </a:bodyPr>
            <a:lstStyle/>
            <a:p>
              <a:pPr algn="ctr">
                <a:lnSpc>
                  <a:spcPts val="3054"/>
                </a:lnSpc>
                <a:spcBef>
                  <a:spcPct val="0"/>
                </a:spcBef>
              </a:pPr>
              <a:r>
                <a:rPr lang="en-US" sz="2545" b="1" dirty="0">
                  <a:solidFill>
                    <a:srgbClr val="000000"/>
                  </a:solidFill>
                  <a:latin typeface="Bookmania Bold"/>
                  <a:ea typeface="Bookmania Bold"/>
                  <a:cs typeface="Bookmania Bold"/>
                  <a:sym typeface="Bookmania Bold"/>
                </a:rPr>
                <a:t>Methodology</a:t>
              </a:r>
            </a:p>
          </p:txBody>
        </p:sp>
        <p:sp>
          <p:nvSpPr>
            <p:cNvPr id="70" name="TextBox 69">
              <a:extLst>
                <a:ext uri="{FF2B5EF4-FFF2-40B4-BE49-F238E27FC236}">
                  <a16:creationId xmlns:a16="http://schemas.microsoft.com/office/drawing/2014/main" id="{2D20934F-E984-C8B6-87CA-D596B8FAC5CE}"/>
                </a:ext>
              </a:extLst>
            </p:cNvPr>
            <p:cNvSpPr txBox="1"/>
            <p:nvPr/>
          </p:nvSpPr>
          <p:spPr>
            <a:xfrm>
              <a:off x="495780" y="16886880"/>
              <a:ext cx="9832719" cy="4339650"/>
            </a:xfrm>
            <a:prstGeom prst="rect">
              <a:avLst/>
            </a:prstGeom>
            <a:noFill/>
          </p:spPr>
          <p:txBody>
            <a:bodyPr wrap="square" rtlCol="0">
              <a:spAutoFit/>
            </a:bodyPr>
            <a:lstStyle/>
            <a:p>
              <a:pPr marL="285750" indent="-285750" algn="just" fontAlgn="base">
                <a:buFont typeface="Arial" panose="020B0604020202020204" pitchFamily="34" charset="0"/>
                <a:buChar char="•"/>
              </a:pPr>
              <a:r>
                <a:rPr lang="en-US" sz="2300" b="1" dirty="0">
                  <a:latin typeface="Times New Roman" panose="02020603050405020304" pitchFamily="18" charset="0"/>
                  <a:cs typeface="Times New Roman" panose="02020603050405020304" pitchFamily="18" charset="0"/>
                </a:rPr>
                <a:t>Cashew Feeder: </a:t>
              </a:r>
              <a:r>
                <a:rPr lang="en-US" sz="2300" dirty="0">
                  <a:latin typeface="Times New Roman" panose="02020603050405020304" pitchFamily="18" charset="0"/>
                  <a:cs typeface="Times New Roman" panose="02020603050405020304" pitchFamily="18" charset="0"/>
                </a:rPr>
                <a:t>Feeds Cashew kernels one by one onto the conveyor belt to avoid overlapping</a:t>
              </a:r>
              <a:endParaRPr lang="en-US" sz="2300" b="1" dirty="0">
                <a:latin typeface="Times New Roman" panose="02020603050405020304" pitchFamily="18" charset="0"/>
                <a:cs typeface="Times New Roman" panose="02020603050405020304" pitchFamily="18" charset="0"/>
              </a:endParaRPr>
            </a:p>
            <a:p>
              <a:pPr marL="285750" indent="-285750" algn="just" fontAlgn="base">
                <a:buFont typeface="Arial" panose="020B0604020202020204" pitchFamily="34" charset="0"/>
                <a:buChar char="•"/>
              </a:pPr>
              <a:r>
                <a:rPr lang="en-US" sz="2300" b="1" dirty="0">
                  <a:latin typeface="Times New Roman" panose="02020603050405020304" pitchFamily="18" charset="0"/>
                  <a:cs typeface="Times New Roman" panose="02020603050405020304" pitchFamily="18" charset="0"/>
                </a:rPr>
                <a:t>Cashew Kernel on Conveyor belt:</a:t>
              </a:r>
              <a:r>
                <a:rPr lang="en-US" sz="2300" dirty="0">
                  <a:latin typeface="Times New Roman" panose="02020603050405020304" pitchFamily="18" charset="0"/>
                  <a:cs typeface="Times New Roman" panose="02020603050405020304" pitchFamily="18" charset="0"/>
                </a:rPr>
                <a:t> Transports the kernels under a fixed camera setup in a single line for consistent detection</a:t>
              </a:r>
              <a:endParaRPr lang="en-US" sz="2300" b="1" dirty="0">
                <a:latin typeface="Times New Roman" panose="02020603050405020304" pitchFamily="18" charset="0"/>
                <a:cs typeface="Times New Roman" panose="02020603050405020304" pitchFamily="18" charset="0"/>
              </a:endParaRPr>
            </a:p>
            <a:p>
              <a:pPr marL="285750" indent="-285750" algn="just" fontAlgn="base">
                <a:buFont typeface="Arial" panose="020B0604020202020204" pitchFamily="34" charset="0"/>
                <a:buChar char="•"/>
              </a:pPr>
              <a:r>
                <a:rPr lang="en-US" sz="2300" b="1" dirty="0">
                  <a:latin typeface="Times New Roman" panose="02020603050405020304" pitchFamily="18" charset="0"/>
                  <a:cs typeface="Times New Roman" panose="02020603050405020304" pitchFamily="18" charset="0"/>
                </a:rPr>
                <a:t>Image Capture: </a:t>
              </a:r>
              <a:r>
                <a:rPr lang="en-US" sz="2300" dirty="0">
                  <a:latin typeface="Times New Roman" panose="02020603050405020304" pitchFamily="18" charset="0"/>
                  <a:cs typeface="Times New Roman" panose="02020603050405020304" pitchFamily="18" charset="0"/>
                </a:rPr>
                <a:t>Captures real time images of kernels using a top mounted webcam.</a:t>
              </a:r>
              <a:endParaRPr lang="en-US" sz="2300" b="1" dirty="0">
                <a:latin typeface="Times New Roman" panose="02020603050405020304" pitchFamily="18" charset="0"/>
                <a:cs typeface="Times New Roman" panose="02020603050405020304" pitchFamily="18" charset="0"/>
              </a:endParaRPr>
            </a:p>
            <a:p>
              <a:pPr marL="285750" indent="-285750" algn="just" fontAlgn="base">
                <a:buFont typeface="Arial" panose="020B0604020202020204" pitchFamily="34" charset="0"/>
                <a:buChar char="•"/>
              </a:pPr>
              <a:r>
                <a:rPr lang="en-US" sz="2300" b="1" dirty="0">
                  <a:latin typeface="Times New Roman" panose="02020603050405020304" pitchFamily="18" charset="0"/>
                  <a:cs typeface="Times New Roman" panose="02020603050405020304" pitchFamily="18" charset="0"/>
                </a:rPr>
                <a:t>Image Transfer to Raspberry pi: </a:t>
              </a:r>
              <a:r>
                <a:rPr lang="en-US" sz="2300" dirty="0">
                  <a:latin typeface="Times New Roman" panose="02020603050405020304" pitchFamily="18" charset="0"/>
                  <a:cs typeface="Times New Roman" panose="02020603050405020304" pitchFamily="18" charset="0"/>
                </a:rPr>
                <a:t>Sends the captured frame to the raspberry pi for inference</a:t>
              </a:r>
              <a:endParaRPr lang="en-US" sz="230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300" b="1" dirty="0">
                  <a:latin typeface="Times New Roman" panose="02020603050405020304" pitchFamily="18" charset="0"/>
                  <a:cs typeface="Times New Roman" panose="02020603050405020304" pitchFamily="18" charset="0"/>
                </a:rPr>
                <a:t>Yolov5s inference and Sorting Control: </a:t>
              </a:r>
              <a:r>
                <a:rPr lang="en-US" sz="2300" dirty="0">
                  <a:latin typeface="Times New Roman" panose="02020603050405020304" pitchFamily="18" charset="0"/>
                  <a:cs typeface="Times New Roman" panose="02020603050405020304" pitchFamily="18" charset="0"/>
                </a:rPr>
                <a:t>The Raspberry Pi runs the YOLOv5 model to classify kernels in real time and sends corresponding control signals to the Arduino, which activates the sorting flaps based on the detected grade (W180 or W500).</a:t>
              </a:r>
              <a:endParaRPr lang="en-US" sz="2300" b="1" dirty="0">
                <a:latin typeface="Times New Roman" panose="02020603050405020304" pitchFamily="18" charset="0"/>
                <a:cs typeface="Times New Roman" panose="02020603050405020304" pitchFamily="18" charset="0"/>
              </a:endParaRPr>
            </a:p>
          </p:txBody>
        </p:sp>
        <p:pic>
          <p:nvPicPr>
            <p:cNvPr id="1033" name="Picture 9">
              <a:extLst>
                <a:ext uri="{FF2B5EF4-FFF2-40B4-BE49-F238E27FC236}">
                  <a16:creationId xmlns:a16="http://schemas.microsoft.com/office/drawing/2014/main" id="{5CFCA422-89B9-D4F4-BA88-305BD0DFE49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10401" y="21193144"/>
              <a:ext cx="6853992" cy="7103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a:extLst>
              <a:ext uri="{FF2B5EF4-FFF2-40B4-BE49-F238E27FC236}">
                <a16:creationId xmlns:a16="http://schemas.microsoft.com/office/drawing/2014/main" id="{BD6C6A7B-30F3-35E7-2753-F69C6D5594E2}"/>
              </a:ext>
            </a:extLst>
          </p:cNvPr>
          <p:cNvGrpSpPr/>
          <p:nvPr/>
        </p:nvGrpSpPr>
        <p:grpSpPr>
          <a:xfrm>
            <a:off x="11045603" y="9835055"/>
            <a:ext cx="10135402" cy="6415746"/>
            <a:chOff x="11150551" y="9336719"/>
            <a:chExt cx="10135402" cy="6415746"/>
          </a:xfrm>
        </p:grpSpPr>
        <p:grpSp>
          <p:nvGrpSpPr>
            <p:cNvPr id="27" name="Group 27"/>
            <p:cNvGrpSpPr/>
            <p:nvPr/>
          </p:nvGrpSpPr>
          <p:grpSpPr>
            <a:xfrm>
              <a:off x="12953737" y="9336719"/>
              <a:ext cx="5962741" cy="796576"/>
              <a:chOff x="0" y="0"/>
              <a:chExt cx="755474" cy="100925"/>
            </a:xfrm>
          </p:grpSpPr>
          <p:sp>
            <p:nvSpPr>
              <p:cNvPr id="28" name="Freeform 28"/>
              <p:cNvSpPr/>
              <p:nvPr/>
            </p:nvSpPr>
            <p:spPr>
              <a:xfrm>
                <a:off x="0" y="0"/>
                <a:ext cx="755474" cy="100925"/>
              </a:xfrm>
              <a:custGeom>
                <a:avLst/>
                <a:gdLst/>
                <a:ahLst/>
                <a:cxnLst/>
                <a:rect l="l" t="t" r="r" b="b"/>
                <a:pathLst>
                  <a:path w="755474" h="100925">
                    <a:moveTo>
                      <a:pt x="50463" y="0"/>
                    </a:moveTo>
                    <a:lnTo>
                      <a:pt x="705011" y="0"/>
                    </a:lnTo>
                    <a:cubicBezTo>
                      <a:pt x="732881" y="0"/>
                      <a:pt x="755474" y="22593"/>
                      <a:pt x="755474" y="50463"/>
                    </a:cubicBezTo>
                    <a:lnTo>
                      <a:pt x="755474" y="50463"/>
                    </a:lnTo>
                    <a:cubicBezTo>
                      <a:pt x="755474" y="78332"/>
                      <a:pt x="732881" y="100925"/>
                      <a:pt x="705011" y="100925"/>
                    </a:cubicBezTo>
                    <a:lnTo>
                      <a:pt x="50463" y="100925"/>
                    </a:lnTo>
                    <a:cubicBezTo>
                      <a:pt x="22593" y="100925"/>
                      <a:pt x="0" y="78332"/>
                      <a:pt x="0" y="50463"/>
                    </a:cubicBezTo>
                    <a:lnTo>
                      <a:pt x="0" y="50463"/>
                    </a:lnTo>
                    <a:cubicBezTo>
                      <a:pt x="0" y="22593"/>
                      <a:pt x="22593" y="0"/>
                      <a:pt x="50463" y="0"/>
                    </a:cubicBezTo>
                    <a:close/>
                  </a:path>
                </a:pathLst>
              </a:custGeom>
              <a:gradFill rotWithShape="1">
                <a:gsLst>
                  <a:gs pos="0">
                    <a:srgbClr val="0097B2">
                      <a:alpha val="100000"/>
                    </a:srgbClr>
                  </a:gs>
                  <a:gs pos="100000">
                    <a:srgbClr val="7ED957">
                      <a:alpha val="100000"/>
                    </a:srgbClr>
                  </a:gs>
                </a:gsLst>
                <a:lin ang="0"/>
              </a:gradFill>
            </p:spPr>
            <p:txBody>
              <a:bodyPr/>
              <a:lstStyle/>
              <a:p>
                <a:endParaRPr lang="en-IN"/>
              </a:p>
            </p:txBody>
          </p:sp>
          <p:sp>
            <p:nvSpPr>
              <p:cNvPr id="29" name="TextBox 29"/>
              <p:cNvSpPr txBox="1"/>
              <p:nvPr/>
            </p:nvSpPr>
            <p:spPr>
              <a:xfrm>
                <a:off x="0" y="9525"/>
                <a:ext cx="755474" cy="91400"/>
              </a:xfrm>
              <a:prstGeom prst="rect">
                <a:avLst/>
              </a:prstGeom>
            </p:spPr>
            <p:txBody>
              <a:bodyPr lIns="50800" tIns="50800" rIns="50800" bIns="50800" rtlCol="0" anchor="ctr"/>
              <a:lstStyle/>
              <a:p>
                <a:pPr algn="ctr">
                  <a:lnSpc>
                    <a:spcPts val="3444"/>
                  </a:lnSpc>
                </a:pPr>
                <a:endParaRPr/>
              </a:p>
            </p:txBody>
          </p:sp>
        </p:grpSp>
        <p:sp>
          <p:nvSpPr>
            <p:cNvPr id="55" name="TextBox 55"/>
            <p:cNvSpPr txBox="1"/>
            <p:nvPr/>
          </p:nvSpPr>
          <p:spPr>
            <a:xfrm>
              <a:off x="15152277" y="9537292"/>
              <a:ext cx="1241673" cy="397545"/>
            </a:xfrm>
            <a:prstGeom prst="rect">
              <a:avLst/>
            </a:prstGeom>
          </p:spPr>
          <p:txBody>
            <a:bodyPr wrap="square" lIns="0" tIns="0" rIns="0" bIns="0" rtlCol="0" anchor="t">
              <a:spAutoFit/>
            </a:bodyPr>
            <a:lstStyle/>
            <a:p>
              <a:pPr algn="ctr">
                <a:lnSpc>
                  <a:spcPts val="3054"/>
                </a:lnSpc>
                <a:spcBef>
                  <a:spcPct val="0"/>
                </a:spcBef>
              </a:pPr>
              <a:r>
                <a:rPr lang="en-US" sz="2545" b="1" dirty="0">
                  <a:solidFill>
                    <a:srgbClr val="000000"/>
                  </a:solidFill>
                  <a:latin typeface="Bookmania Bold"/>
                  <a:ea typeface="Bookmania Bold"/>
                  <a:cs typeface="Bookmania Bold"/>
                  <a:sym typeface="Bookmania Bold"/>
                </a:rPr>
                <a:t>Results</a:t>
              </a:r>
            </a:p>
          </p:txBody>
        </p:sp>
        <p:pic>
          <p:nvPicPr>
            <p:cNvPr id="76" name="Picture 75">
              <a:extLst>
                <a:ext uri="{FF2B5EF4-FFF2-40B4-BE49-F238E27FC236}">
                  <a16:creationId xmlns:a16="http://schemas.microsoft.com/office/drawing/2014/main" id="{1CADA7AD-2C05-154C-4ED7-6E28983D31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50551" y="10208473"/>
              <a:ext cx="5079608" cy="4366285"/>
            </a:xfrm>
            <a:prstGeom prst="rect">
              <a:avLst/>
            </a:prstGeom>
          </p:spPr>
        </p:pic>
        <p:pic>
          <p:nvPicPr>
            <p:cNvPr id="78" name="Picture 77">
              <a:extLst>
                <a:ext uri="{FF2B5EF4-FFF2-40B4-BE49-F238E27FC236}">
                  <a16:creationId xmlns:a16="http://schemas.microsoft.com/office/drawing/2014/main" id="{50A1C6A7-5898-779C-CEB6-125AACC93B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131906" y="10279161"/>
              <a:ext cx="4975283" cy="1540653"/>
            </a:xfrm>
            <a:prstGeom prst="rect">
              <a:avLst/>
            </a:prstGeom>
          </p:spPr>
        </p:pic>
        <p:pic>
          <p:nvPicPr>
            <p:cNvPr id="80" name="Picture 79">
              <a:extLst>
                <a:ext uri="{FF2B5EF4-FFF2-40B4-BE49-F238E27FC236}">
                  <a16:creationId xmlns:a16="http://schemas.microsoft.com/office/drawing/2014/main" id="{73BC966E-3DAE-BBB1-CDEA-707759C9A4D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131906" y="11900272"/>
              <a:ext cx="4975283" cy="1621482"/>
            </a:xfrm>
            <a:prstGeom prst="rect">
              <a:avLst/>
            </a:prstGeom>
          </p:spPr>
        </p:pic>
        <p:pic>
          <p:nvPicPr>
            <p:cNvPr id="83" name="Picture 82">
              <a:extLst>
                <a:ext uri="{FF2B5EF4-FFF2-40B4-BE49-F238E27FC236}">
                  <a16:creationId xmlns:a16="http://schemas.microsoft.com/office/drawing/2014/main" id="{044990D3-0006-37BE-CFA7-BB3DCEC32CD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131906" y="13613023"/>
              <a:ext cx="5154047" cy="1474926"/>
            </a:xfrm>
            <a:prstGeom prst="rect">
              <a:avLst/>
            </a:prstGeom>
          </p:spPr>
        </p:pic>
        <p:sp>
          <p:nvSpPr>
            <p:cNvPr id="85" name="TextBox 84">
              <a:extLst>
                <a:ext uri="{FF2B5EF4-FFF2-40B4-BE49-F238E27FC236}">
                  <a16:creationId xmlns:a16="http://schemas.microsoft.com/office/drawing/2014/main" id="{7B9D7FEE-2475-79D4-BD4B-D86A1C86CF04}"/>
                </a:ext>
              </a:extLst>
            </p:cNvPr>
            <p:cNvSpPr txBox="1"/>
            <p:nvPr/>
          </p:nvSpPr>
          <p:spPr>
            <a:xfrm>
              <a:off x="11491633" y="15138400"/>
              <a:ext cx="3892028" cy="461665"/>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Confusion Matrix</a:t>
              </a:r>
            </a:p>
          </p:txBody>
        </p:sp>
        <p:sp>
          <p:nvSpPr>
            <p:cNvPr id="86" name="TextBox 85">
              <a:extLst>
                <a:ext uri="{FF2B5EF4-FFF2-40B4-BE49-F238E27FC236}">
                  <a16:creationId xmlns:a16="http://schemas.microsoft.com/office/drawing/2014/main" id="{D57E57B5-AD06-778A-7B83-DD8305F8E828}"/>
                </a:ext>
              </a:extLst>
            </p:cNvPr>
            <p:cNvSpPr txBox="1"/>
            <p:nvPr/>
          </p:nvSpPr>
          <p:spPr>
            <a:xfrm>
              <a:off x="16917730" y="15290800"/>
              <a:ext cx="3892028" cy="461665"/>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Classification Results</a:t>
              </a:r>
            </a:p>
          </p:txBody>
        </p:sp>
      </p:grpSp>
      <p:grpSp>
        <p:nvGrpSpPr>
          <p:cNvPr id="89" name="Group 88">
            <a:extLst>
              <a:ext uri="{FF2B5EF4-FFF2-40B4-BE49-F238E27FC236}">
                <a16:creationId xmlns:a16="http://schemas.microsoft.com/office/drawing/2014/main" id="{39E3F374-60E4-DD08-7FE5-785F5ABA1248}"/>
              </a:ext>
            </a:extLst>
          </p:cNvPr>
          <p:cNvGrpSpPr/>
          <p:nvPr/>
        </p:nvGrpSpPr>
        <p:grpSpPr>
          <a:xfrm>
            <a:off x="11874873" y="3383323"/>
            <a:ext cx="7569460" cy="6197018"/>
            <a:chOff x="11491633" y="3386012"/>
            <a:chExt cx="7569460" cy="6197018"/>
          </a:xfrm>
        </p:grpSpPr>
        <p:grpSp>
          <p:nvGrpSpPr>
            <p:cNvPr id="24" name="Group 24"/>
            <p:cNvGrpSpPr/>
            <p:nvPr/>
          </p:nvGrpSpPr>
          <p:grpSpPr>
            <a:xfrm>
              <a:off x="12953737" y="3386012"/>
              <a:ext cx="5962741" cy="796576"/>
              <a:chOff x="0" y="0"/>
              <a:chExt cx="755474" cy="100925"/>
            </a:xfrm>
          </p:grpSpPr>
          <p:sp>
            <p:nvSpPr>
              <p:cNvPr id="25" name="Freeform 25"/>
              <p:cNvSpPr/>
              <p:nvPr/>
            </p:nvSpPr>
            <p:spPr>
              <a:xfrm>
                <a:off x="0" y="0"/>
                <a:ext cx="755474" cy="100925"/>
              </a:xfrm>
              <a:custGeom>
                <a:avLst/>
                <a:gdLst/>
                <a:ahLst/>
                <a:cxnLst/>
                <a:rect l="l" t="t" r="r" b="b"/>
                <a:pathLst>
                  <a:path w="755474" h="100925">
                    <a:moveTo>
                      <a:pt x="50463" y="0"/>
                    </a:moveTo>
                    <a:lnTo>
                      <a:pt x="705011" y="0"/>
                    </a:lnTo>
                    <a:cubicBezTo>
                      <a:pt x="732881" y="0"/>
                      <a:pt x="755474" y="22593"/>
                      <a:pt x="755474" y="50463"/>
                    </a:cubicBezTo>
                    <a:lnTo>
                      <a:pt x="755474" y="50463"/>
                    </a:lnTo>
                    <a:cubicBezTo>
                      <a:pt x="755474" y="78332"/>
                      <a:pt x="732881" y="100925"/>
                      <a:pt x="705011" y="100925"/>
                    </a:cubicBezTo>
                    <a:lnTo>
                      <a:pt x="50463" y="100925"/>
                    </a:lnTo>
                    <a:cubicBezTo>
                      <a:pt x="22593" y="100925"/>
                      <a:pt x="0" y="78332"/>
                      <a:pt x="0" y="50463"/>
                    </a:cubicBezTo>
                    <a:lnTo>
                      <a:pt x="0" y="50463"/>
                    </a:lnTo>
                    <a:cubicBezTo>
                      <a:pt x="0" y="22593"/>
                      <a:pt x="22593" y="0"/>
                      <a:pt x="50463" y="0"/>
                    </a:cubicBezTo>
                    <a:close/>
                  </a:path>
                </a:pathLst>
              </a:custGeom>
              <a:gradFill rotWithShape="1">
                <a:gsLst>
                  <a:gs pos="0">
                    <a:srgbClr val="0097B2">
                      <a:alpha val="100000"/>
                    </a:srgbClr>
                  </a:gs>
                  <a:gs pos="100000">
                    <a:srgbClr val="7ED957">
                      <a:alpha val="100000"/>
                    </a:srgbClr>
                  </a:gs>
                </a:gsLst>
                <a:lin ang="0"/>
              </a:gradFill>
            </p:spPr>
            <p:txBody>
              <a:bodyPr/>
              <a:lstStyle/>
              <a:p>
                <a:endParaRPr lang="en-IN"/>
              </a:p>
            </p:txBody>
          </p:sp>
          <p:sp>
            <p:nvSpPr>
              <p:cNvPr id="26" name="TextBox 26"/>
              <p:cNvSpPr txBox="1"/>
              <p:nvPr/>
            </p:nvSpPr>
            <p:spPr>
              <a:xfrm>
                <a:off x="0" y="9525"/>
                <a:ext cx="755474" cy="91400"/>
              </a:xfrm>
              <a:prstGeom prst="rect">
                <a:avLst/>
              </a:prstGeom>
            </p:spPr>
            <p:txBody>
              <a:bodyPr lIns="50800" tIns="50800" rIns="50800" bIns="50800" rtlCol="0" anchor="ctr"/>
              <a:lstStyle/>
              <a:p>
                <a:pPr algn="ctr">
                  <a:lnSpc>
                    <a:spcPts val="3444"/>
                  </a:lnSpc>
                </a:pPr>
                <a:endParaRPr/>
              </a:p>
            </p:txBody>
          </p:sp>
        </p:grpSp>
        <p:sp>
          <p:nvSpPr>
            <p:cNvPr id="54" name="TextBox 54"/>
            <p:cNvSpPr txBox="1"/>
            <p:nvPr/>
          </p:nvSpPr>
          <p:spPr>
            <a:xfrm>
              <a:off x="13762375" y="3566685"/>
              <a:ext cx="4591743" cy="397545"/>
            </a:xfrm>
            <a:prstGeom prst="rect">
              <a:avLst/>
            </a:prstGeom>
          </p:spPr>
          <p:txBody>
            <a:bodyPr wrap="square" lIns="0" tIns="0" rIns="0" bIns="0" rtlCol="0" anchor="t">
              <a:spAutoFit/>
            </a:bodyPr>
            <a:lstStyle/>
            <a:p>
              <a:pPr algn="ctr">
                <a:lnSpc>
                  <a:spcPts val="3054"/>
                </a:lnSpc>
                <a:spcBef>
                  <a:spcPct val="0"/>
                </a:spcBef>
              </a:pPr>
              <a:r>
                <a:rPr lang="en-US" sz="2545" b="1" dirty="0">
                  <a:solidFill>
                    <a:srgbClr val="000000"/>
                  </a:solidFill>
                  <a:latin typeface="Bookmania Bold"/>
                  <a:ea typeface="Bookmania Bold"/>
                  <a:cs typeface="Bookmania Bold"/>
                  <a:sym typeface="Bookmania Bold"/>
                </a:rPr>
                <a:t>Hardware/Software model</a:t>
              </a:r>
            </a:p>
          </p:txBody>
        </p:sp>
        <p:pic>
          <p:nvPicPr>
            <p:cNvPr id="72" name="Picture 71">
              <a:extLst>
                <a:ext uri="{FF2B5EF4-FFF2-40B4-BE49-F238E27FC236}">
                  <a16:creationId xmlns:a16="http://schemas.microsoft.com/office/drawing/2014/main" id="{DDAED805-D47D-2EC3-B857-0E4A84ACB9E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491633" y="4314776"/>
              <a:ext cx="3632966" cy="4843955"/>
            </a:xfrm>
            <a:prstGeom prst="rect">
              <a:avLst/>
            </a:prstGeom>
          </p:spPr>
        </p:pic>
        <p:pic>
          <p:nvPicPr>
            <p:cNvPr id="74" name="Picture 73">
              <a:extLst>
                <a:ext uri="{FF2B5EF4-FFF2-40B4-BE49-F238E27FC236}">
                  <a16:creationId xmlns:a16="http://schemas.microsoft.com/office/drawing/2014/main" id="{CA026662-7925-0A9C-F3F8-C8ADD4B070F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383661" y="4272101"/>
              <a:ext cx="3677432" cy="4812066"/>
            </a:xfrm>
            <a:prstGeom prst="rect">
              <a:avLst/>
            </a:prstGeom>
          </p:spPr>
        </p:pic>
        <p:sp>
          <p:nvSpPr>
            <p:cNvPr id="88" name="TextBox 87">
              <a:extLst>
                <a:ext uri="{FF2B5EF4-FFF2-40B4-BE49-F238E27FC236}">
                  <a16:creationId xmlns:a16="http://schemas.microsoft.com/office/drawing/2014/main" id="{41549C3F-1EA4-00DB-F75A-2C98928FC774}"/>
                </a:ext>
              </a:extLst>
            </p:cNvPr>
            <p:cNvSpPr txBox="1"/>
            <p:nvPr/>
          </p:nvSpPr>
          <p:spPr>
            <a:xfrm>
              <a:off x="13330995" y="9121365"/>
              <a:ext cx="4821951" cy="461665"/>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Hardware Setup</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399</TotalTime>
  <Words>881</Words>
  <Application>Microsoft Office PowerPoint</Application>
  <PresentationFormat>Custom</PresentationFormat>
  <Paragraphs>80</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Bookmania</vt:lpstr>
      <vt:lpstr>Times New Roman Bold</vt:lpstr>
      <vt:lpstr>Arial</vt:lpstr>
      <vt:lpstr>Bookmania Bold</vt:lpstr>
      <vt:lpstr>Calibri</vt:lpstr>
      <vt:lpstr>Playfair Display Italics</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SDG7_Poster_Template[1].pptx</dc:title>
  <dc:creator>Manoj Kumar B V</dc:creator>
  <cp:lastModifiedBy>Manoj Kumar B V</cp:lastModifiedBy>
  <cp:revision>18</cp:revision>
  <dcterms:created xsi:type="dcterms:W3CDTF">2006-08-16T00:00:00Z</dcterms:created>
  <dcterms:modified xsi:type="dcterms:W3CDTF">2025-07-21T06:18:32Z</dcterms:modified>
  <dc:identifier>DAGrjd6HNJI</dc:identifier>
</cp:coreProperties>
</file>